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65" r:id="rId5"/>
    <p:sldId id="266" r:id="rId6"/>
    <p:sldId id="276" r:id="rId7"/>
    <p:sldId id="281" r:id="rId8"/>
    <p:sldId id="285" r:id="rId9"/>
    <p:sldId id="288" r:id="rId10"/>
    <p:sldId id="289" r:id="rId11"/>
    <p:sldId id="298" r:id="rId12"/>
    <p:sldId id="296" r:id="rId13"/>
    <p:sldId id="297" r:id="rId14"/>
    <p:sldId id="267" r:id="rId15"/>
    <p:sldId id="286" r:id="rId16"/>
    <p:sldId id="287" r:id="rId17"/>
    <p:sldId id="282" r:id="rId18"/>
    <p:sldId id="258" r:id="rId19"/>
    <p:sldId id="273" r:id="rId20"/>
    <p:sldId id="277" r:id="rId21"/>
    <p:sldId id="278" r:id="rId22"/>
    <p:sldId id="259" r:id="rId23"/>
    <p:sldId id="261" r:id="rId24"/>
    <p:sldId id="262" r:id="rId25"/>
    <p:sldId id="279" r:id="rId26"/>
    <p:sldId id="280" r:id="rId27"/>
    <p:sldId id="305" r:id="rId28"/>
    <p:sldId id="269" r:id="rId29"/>
    <p:sldId id="268" r:id="rId30"/>
    <p:sldId id="272" r:id="rId31"/>
    <p:sldId id="274" r:id="rId32"/>
    <p:sldId id="271" r:id="rId33"/>
    <p:sldId id="299" r:id="rId34"/>
    <p:sldId id="300" r:id="rId35"/>
    <p:sldId id="260" r:id="rId36"/>
    <p:sldId id="263" r:id="rId37"/>
    <p:sldId id="275" r:id="rId38"/>
    <p:sldId id="283" r:id="rId39"/>
    <p:sldId id="290" r:id="rId40"/>
    <p:sldId id="291" r:id="rId41"/>
    <p:sldId id="292" r:id="rId42"/>
    <p:sldId id="294" r:id="rId43"/>
    <p:sldId id="302" r:id="rId44"/>
    <p:sldId id="301" r:id="rId45"/>
    <p:sldId id="295" r:id="rId46"/>
    <p:sldId id="293" r:id="rId47"/>
    <p:sldId id="304" r:id="rId48"/>
    <p:sldId id="303" r:id="rId49"/>
    <p:sldId id="270" r:id="rId50"/>
    <p:sldId id="264" r:id="rId5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F8000"/>
    <a:srgbClr val="008080"/>
    <a:srgbClr val="FF00FF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97B6F1-5423-4C28-9D1F-E6D0CB7D9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FBA09E6-2FED-4065-941C-8DB60E23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3EE972-8D4E-45DC-BB64-B3CC244E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CB4966-2CF6-4D9C-9432-5C845A10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680F26-E34D-4C99-A65C-145D52AF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13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60A94-F85C-4714-A6C4-411DACDE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2873A15-5350-4405-A16F-E5FB118A5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D71EB6-0874-463C-B782-14C9ED85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5F4A8C-4DBA-4362-B6C7-3C9E9199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7EBB3E-1EB6-4E8A-97C0-5EFB26F1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409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1957D1B-F5E5-4784-97AF-2EEADA229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8FD9409-5C72-4C64-AAED-D35D41FA3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4F00EA-84B9-4710-B62D-379D689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E30CA4-4F65-4A50-B1BF-FCB7E82D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9F943F-DF83-4CCC-BADB-0BBA1135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39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93DEF7-5615-4FE0-87AA-FE6B70B0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07380C-EBFD-4642-A303-537C55CF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7A6805-B244-4F32-9DDA-8C21EF4C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F17BEC-BC84-409B-A46B-2BBC27E00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7292B6-EB46-48B5-8DDB-0D652837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43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588636-68BB-47CF-AC4E-ED8E393A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EF7294-1E19-4C36-8E6E-8F9240E33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A5C848-DC0D-4136-BB78-06CF8B48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580C4B-67CC-4E52-8695-CC1B487C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91165D-15FB-4D18-B1E7-B9339B2E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974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6E3294-490D-4FE4-A43D-F30D280F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578167-D84A-4D8A-A5EA-27FB01A5B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4DA324-051D-4F4C-9F61-2D4E9A68B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4BE8E9-0D27-4528-9DC2-3CBB032D4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A84FE7-22CA-464B-ADC0-4F0B94D7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0AB96E8-E1E7-47C4-9467-E7E08881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19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072DCE-A848-47FA-B22A-4C405578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BBA62D-901F-4BA9-BA26-25DE3246B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DD54DF9-319C-4E8A-B81C-37A268F1D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6CD42BA-DAB7-4229-AF9E-7D6B6FAE2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B47E36-6553-41F7-8CFE-BD12373BE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157750E-2344-4CA4-B943-07C7E0FBF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7FC059A-F051-482E-A687-474146B7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143B943-0AEA-4BF3-AEE2-34E632DF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7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BC661A-A2DB-491A-9ACA-8C9CCC17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F07402B-6E17-4805-9AB0-2905ED6A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E205AA3-CC25-4DFC-A8C0-16010B89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37846F-E516-4C83-8DA8-8A07C3FE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6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BF513EF-6FA2-4305-916A-3BF889F3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0001B56-1618-4F19-B4A6-596F9BDD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E1DF729-6336-4679-9831-599A3822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435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428642-E06E-405A-B328-08F3064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B9D319-6852-4B1C-A24A-D6F1C7A52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AC6951E-9ACE-4048-AA69-4F1368C5E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6CAB6F-9A83-4553-8847-446C8D30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9EBF6E-3993-4D28-8521-EEF31E46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33C674-2EAE-4810-9075-503099A2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57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A09E9B-0968-4340-A363-2E8E9AED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25AB676-E76C-44A5-9265-0E490FD53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092017-FF7F-4070-905F-EF7108515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7D908B-1B47-41FC-B079-60510466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86A58B-33AC-48F5-9EAE-261C114E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10DEB30-7EFE-4706-9DBA-D9E8A6B1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39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1918325-967A-46B3-A07F-6BE272A4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BF008E-195E-44CF-800E-8D6516BF7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B58A0A-8632-4846-93FF-5087A4AE8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30D02-F73C-4B02-A8F4-A2A05B00AF7B}" type="datetimeFigureOut">
              <a:rPr kumimoji="1" lang="ja-JP" altLang="en-US" smtClean="0"/>
              <a:t>2021/11/7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20B62A-4EEC-4500-B23F-2A2906F17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3D805-65DC-4FF4-818B-6E79B148B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8AC14-E652-476D-9AD0-F2EBBE1825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05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99CE08-F09A-4DFC-A7FC-2C3A63319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想像地図とその歴史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C49500B-7398-4BE0-A999-556C871A3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想像地図研究所</a:t>
            </a:r>
            <a:endParaRPr kumimoji="1" lang="en-US" altLang="ja-JP" dirty="0"/>
          </a:p>
          <a:p>
            <a:r>
              <a:rPr kumimoji="1" lang="ja-JP" altLang="en-US" dirty="0"/>
              <a:t>想像地図の人　</a:t>
            </a:r>
            <a:r>
              <a:rPr kumimoji="1" lang="en-US" altLang="ja-JP" dirty="0"/>
              <a:t>@koridentetsu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9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76D768-CDAB-483D-A07F-3F69AAFD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進捗はどれくらいか</a:t>
            </a:r>
            <a:r>
              <a:rPr lang="en-US" altLang="ja-JP" dirty="0"/>
              <a:t>(</a:t>
            </a:r>
            <a:r>
              <a:rPr lang="ja-JP" altLang="en-US" dirty="0"/>
              <a:t>その</a:t>
            </a:r>
            <a:r>
              <a:rPr lang="en-US" altLang="ja-JP" dirty="0"/>
              <a:t>2)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85BA80-33BE-45BD-80EA-16EB74B59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79" y="1253329"/>
            <a:ext cx="2775745" cy="505603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7DBD78-C94A-401C-ABAC-1C441B32AF14}"/>
              </a:ext>
            </a:extLst>
          </p:cNvPr>
          <p:cNvSpPr txBox="1"/>
          <p:nvPr/>
        </p:nvSpPr>
        <p:spPr>
          <a:xfrm>
            <a:off x="5887941" y="2384988"/>
            <a:ext cx="290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2020/02/12</a:t>
            </a:r>
          </a:p>
          <a:p>
            <a:r>
              <a:rPr lang="en-US" altLang="ja-JP" dirty="0"/>
              <a:t>(46276</a:t>
            </a:r>
            <a:r>
              <a:rPr lang="ja-JP" altLang="en-US" dirty="0"/>
              <a:t>枚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70F8532-C955-4B46-8CF2-D95CB4E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45" y="1620445"/>
            <a:ext cx="695606" cy="41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0F13115-5DEB-47D6-A36F-58906AEF4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61" y="1253329"/>
            <a:ext cx="2920881" cy="51673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476D768-CDAB-483D-A07F-3F69AAFD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進捗はどれくらいか</a:t>
            </a:r>
            <a:r>
              <a:rPr lang="en-US" altLang="ja-JP" dirty="0"/>
              <a:t>(</a:t>
            </a:r>
            <a:r>
              <a:rPr lang="ja-JP" altLang="en-US" dirty="0"/>
              <a:t>その</a:t>
            </a:r>
            <a:r>
              <a:rPr lang="en-US" altLang="ja-JP" dirty="0"/>
              <a:t>2)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7DBD78-C94A-401C-ABAC-1C441B32AF14}"/>
              </a:ext>
            </a:extLst>
          </p:cNvPr>
          <p:cNvSpPr txBox="1"/>
          <p:nvPr/>
        </p:nvSpPr>
        <p:spPr>
          <a:xfrm>
            <a:off x="5887941" y="2384988"/>
            <a:ext cx="290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2020/07/17</a:t>
            </a:r>
          </a:p>
          <a:p>
            <a:r>
              <a:rPr lang="en-US" altLang="ja-JP" dirty="0"/>
              <a:t>(51320</a:t>
            </a:r>
            <a:r>
              <a:rPr lang="ja-JP" altLang="en-US" dirty="0"/>
              <a:t>枚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70F8532-C955-4B46-8CF2-D95CB4E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45" y="1620445"/>
            <a:ext cx="695606" cy="41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0F13115-5DEB-47D6-A36F-58906AEF4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61" y="1253328"/>
            <a:ext cx="2916387" cy="51593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476D768-CDAB-483D-A07F-3F69AAFD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進捗はどれくらいか</a:t>
            </a:r>
            <a:r>
              <a:rPr lang="en-US" altLang="ja-JP" dirty="0"/>
              <a:t>(</a:t>
            </a:r>
            <a:r>
              <a:rPr lang="ja-JP" altLang="en-US" dirty="0"/>
              <a:t>その</a:t>
            </a:r>
            <a:r>
              <a:rPr lang="en-US" altLang="ja-JP" dirty="0"/>
              <a:t>2)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7DBD78-C94A-401C-ABAC-1C441B32AF14}"/>
              </a:ext>
            </a:extLst>
          </p:cNvPr>
          <p:cNvSpPr txBox="1"/>
          <p:nvPr/>
        </p:nvSpPr>
        <p:spPr>
          <a:xfrm>
            <a:off x="5887941" y="2384988"/>
            <a:ext cx="290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2020/07/17</a:t>
            </a:r>
          </a:p>
          <a:p>
            <a:r>
              <a:rPr lang="en-US" altLang="ja-JP" dirty="0"/>
              <a:t>(51320</a:t>
            </a:r>
            <a:r>
              <a:rPr lang="ja-JP" altLang="en-US" dirty="0"/>
              <a:t>枚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70F8532-C955-4B46-8CF2-D95CB4E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45" y="1620445"/>
            <a:ext cx="695606" cy="41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9B3443F-27BA-441A-98BB-ED00B869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62" y="1253329"/>
            <a:ext cx="3118960" cy="550925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476D768-CDAB-483D-A07F-3F69AAFD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進捗はどれくらいか</a:t>
            </a:r>
            <a:r>
              <a:rPr lang="en-US" altLang="ja-JP" dirty="0"/>
              <a:t>(</a:t>
            </a:r>
            <a:r>
              <a:rPr lang="ja-JP" altLang="en-US" dirty="0"/>
              <a:t>その</a:t>
            </a:r>
            <a:r>
              <a:rPr lang="en-US" altLang="ja-JP" dirty="0"/>
              <a:t>2)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7DBD78-C94A-401C-ABAC-1C441B32AF14}"/>
              </a:ext>
            </a:extLst>
          </p:cNvPr>
          <p:cNvSpPr txBox="1"/>
          <p:nvPr/>
        </p:nvSpPr>
        <p:spPr>
          <a:xfrm>
            <a:off x="5887941" y="2384988"/>
            <a:ext cx="290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2021/09/01</a:t>
            </a:r>
          </a:p>
          <a:p>
            <a:r>
              <a:rPr lang="en-US" altLang="ja-JP" dirty="0"/>
              <a:t>(61400</a:t>
            </a:r>
            <a:r>
              <a:rPr lang="ja-JP" altLang="en-US" dirty="0"/>
              <a:t>枚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70F8532-C955-4B46-8CF2-D95CB4E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45" y="1620445"/>
            <a:ext cx="695606" cy="41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2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ADE9D7-0CBB-41B2-8162-AA732E71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A4</a:t>
            </a:r>
            <a:r>
              <a:rPr kumimoji="1" lang="ja-JP" altLang="en-US" dirty="0"/>
              <a:t>用紙</a:t>
            </a:r>
            <a:r>
              <a:rPr kumimoji="1" lang="en-US" altLang="ja-JP" dirty="0"/>
              <a:t>4</a:t>
            </a:r>
            <a:r>
              <a:rPr kumimoji="1" lang="ja-JP" altLang="en-US" dirty="0"/>
              <a:t>万枚の地図ってどれくらい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C9D3C5-2581-43D5-A956-767F544B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全部縦に積み重ねたら</a:t>
            </a:r>
            <a:br>
              <a:rPr lang="en-US" altLang="ja-JP" dirty="0"/>
            </a:br>
            <a:r>
              <a:rPr lang="ja-JP" altLang="en-US" dirty="0"/>
              <a:t>→ </a:t>
            </a:r>
            <a:r>
              <a:rPr kumimoji="1" lang="en-US" altLang="ja-JP" dirty="0">
                <a:solidFill>
                  <a:srgbClr val="FF0000"/>
                </a:solidFill>
              </a:rPr>
              <a:t>6 m</a:t>
            </a:r>
          </a:p>
          <a:p>
            <a:r>
              <a:rPr kumimoji="1" lang="ja-JP" altLang="en-US" dirty="0"/>
              <a:t>総重量 </a:t>
            </a:r>
            <a:r>
              <a:rPr kumimoji="1" lang="en-US" altLang="ja-JP" dirty="0">
                <a:solidFill>
                  <a:srgbClr val="FF0000"/>
                </a:solidFill>
              </a:rPr>
              <a:t>252 kg</a:t>
            </a:r>
            <a:br>
              <a:rPr kumimoji="1" lang="en-US" altLang="ja-JP" dirty="0"/>
            </a:br>
            <a:r>
              <a:rPr kumimoji="1" lang="en-US" altLang="ja-JP" dirty="0"/>
              <a:t>(</a:t>
            </a:r>
            <a:r>
              <a:rPr kumimoji="1" lang="ja-JP" altLang="en-US" dirty="0"/>
              <a:t>豪栄道は </a:t>
            </a:r>
            <a:r>
              <a:rPr kumimoji="1" lang="en-US" altLang="ja-JP" dirty="0"/>
              <a:t>160 kg)</a:t>
            </a:r>
          </a:p>
          <a:p>
            <a:r>
              <a:rPr kumimoji="1" lang="ja-JP" altLang="en-US" dirty="0"/>
              <a:t>いつかは地図を</a:t>
            </a:r>
            <a:br>
              <a:rPr kumimoji="1" lang="en-US" altLang="ja-JP" dirty="0"/>
            </a:br>
            <a:r>
              <a:rPr kumimoji="1" lang="ja-JP" altLang="en-US" dirty="0"/>
              <a:t>全部広げたいなあ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27120B-44D3-4CD3-9C6B-52FC5DB27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1785066"/>
            <a:ext cx="58017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2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7ED753-5BA7-4E59-830D-27CCF044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ナニコレ珍百景の取材 実際に広げてみた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9D397BF-C56A-4797-BB53-C26D36105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68" y="1825625"/>
            <a:ext cx="6544412" cy="4351338"/>
          </a:xfr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F70E6438-5A43-4D24-8D36-03262C32469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体育館に広げてみた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こうなった→</a:t>
            </a:r>
          </a:p>
        </p:txBody>
      </p:sp>
    </p:spTree>
    <p:extLst>
      <p:ext uri="{BB962C8B-B14F-4D97-AF65-F5344CB8AC3E}">
        <p14:creationId xmlns:p14="http://schemas.microsoft.com/office/powerpoint/2010/main" val="21200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15B61B4-93F3-4FC2-B030-862784BF8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988" y="365125"/>
            <a:ext cx="3372935" cy="61438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8C7DA8C-407D-4FC8-8A3D-C7AE81BC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9178D5D-4ABE-401D-8CC4-95FA40D6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988" y="357808"/>
            <a:ext cx="3372935" cy="6142383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1F17C1-B246-48DE-8FA2-25B59E965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全体の</a:t>
            </a:r>
            <a:r>
              <a:rPr kumimoji="1" lang="en-US" altLang="ja-JP" dirty="0"/>
              <a:t>1</a:t>
            </a:r>
            <a:r>
              <a:rPr kumimoji="1" lang="ja-JP" altLang="en-US" dirty="0"/>
              <a:t>割しか</a:t>
            </a:r>
            <a:br>
              <a:rPr kumimoji="1" lang="en-US" altLang="ja-JP" dirty="0"/>
            </a:br>
            <a:r>
              <a:rPr kumimoji="1" lang="ja-JP" altLang="en-US" dirty="0"/>
              <a:t>広げられませんでした</a:t>
            </a:r>
            <a:br>
              <a:rPr kumimoji="1" lang="en-US" altLang="ja-JP" dirty="0"/>
            </a:br>
            <a:r>
              <a:rPr kumimoji="1" lang="en-US" altLang="ja-JP" dirty="0"/>
              <a:t>(4874</a:t>
            </a:r>
            <a:r>
              <a:rPr kumimoji="1" lang="ja-JP" altLang="en-US" dirty="0"/>
              <a:t>枚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5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1B2EF-9719-4D6D-95F7-909FB6B6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紙にもこだわりが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18CEF3-D5D5-44A8-AFF1-6C4DFE6BA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安い紙は、貼り合わせると大きさが揃わない</a:t>
            </a:r>
            <a:r>
              <a:rPr kumimoji="1" lang="en-US" altLang="ja-JP" dirty="0"/>
              <a:t>…</a:t>
            </a:r>
          </a:p>
          <a:p>
            <a:r>
              <a:rPr kumimoji="1" lang="ja-JP" altLang="en-US" dirty="0"/>
              <a:t>→ブランドを「</a:t>
            </a:r>
            <a:r>
              <a:rPr kumimoji="1" lang="ja-JP" altLang="en-US" b="1" dirty="0">
                <a:solidFill>
                  <a:srgbClr val="0080FF"/>
                </a:solidFill>
              </a:rPr>
              <a:t>丸住製紙 やしま</a:t>
            </a:r>
            <a:r>
              <a:rPr kumimoji="1" lang="en-US" altLang="ja-JP" b="1" dirty="0">
                <a:solidFill>
                  <a:srgbClr val="0080FF"/>
                </a:solidFill>
              </a:rPr>
              <a:t>1</a:t>
            </a:r>
            <a:r>
              <a:rPr kumimoji="1" lang="ja-JP" altLang="en-US" dirty="0"/>
              <a:t>」に固定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B3FEB0-7D2F-40C7-B387-F6BCEF06E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5" y="2877172"/>
            <a:ext cx="4336111" cy="32520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DFC5F3-DBEE-4FF8-B4B4-D002DA43A8EE}"/>
              </a:ext>
            </a:extLst>
          </p:cNvPr>
          <p:cNvSpPr txBox="1"/>
          <p:nvPr/>
        </p:nvSpPr>
        <p:spPr>
          <a:xfrm>
            <a:off x="5303519" y="3132814"/>
            <a:ext cx="6432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昔はこれ</a:t>
            </a:r>
            <a:r>
              <a:rPr kumimoji="1" lang="en-US" altLang="ja-JP" sz="2800" dirty="0"/>
              <a:t>2</a:t>
            </a:r>
            <a:r>
              <a:rPr kumimoji="1" lang="ja-JP" altLang="en-US" sz="2800" dirty="0"/>
              <a:t>箱</a:t>
            </a:r>
            <a:r>
              <a:rPr kumimoji="1" lang="en-US" altLang="ja-JP" sz="2800"/>
              <a:t>(10kg×2)</a:t>
            </a:r>
            <a:r>
              <a:rPr kumimoji="1" lang="ja-JP" altLang="en-US" sz="2800" dirty="0"/>
              <a:t>を両手に抱えて</a:t>
            </a:r>
            <a:endParaRPr kumimoji="1" lang="en-US" altLang="ja-JP" sz="2800" dirty="0"/>
          </a:p>
          <a:p>
            <a:r>
              <a:rPr kumimoji="1" lang="ja-JP" altLang="en-US" sz="2800" dirty="0"/>
              <a:t>京都から大阪まで運ぶこともあった</a:t>
            </a:r>
            <a:r>
              <a:rPr kumimoji="1" lang="en-US" altLang="ja-JP" sz="2800" dirty="0"/>
              <a:t>…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15321A-65A6-454E-9DF0-E3F1DB98A735}"/>
              </a:ext>
            </a:extLst>
          </p:cNvPr>
          <p:cNvSpPr txBox="1"/>
          <p:nvPr/>
        </p:nvSpPr>
        <p:spPr>
          <a:xfrm>
            <a:off x="5303518" y="4341412"/>
            <a:ext cx="6432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「</a:t>
            </a:r>
            <a:r>
              <a:rPr kumimoji="1" lang="ja-JP" altLang="en-US" sz="2800" dirty="0">
                <a:solidFill>
                  <a:srgbClr val="0080FF"/>
                </a:solidFill>
              </a:rPr>
              <a:t>やしま</a:t>
            </a:r>
            <a:r>
              <a:rPr kumimoji="1" lang="en-US" altLang="ja-JP" sz="2800" dirty="0">
                <a:solidFill>
                  <a:srgbClr val="0080FF"/>
                </a:solidFill>
              </a:rPr>
              <a:t>1</a:t>
            </a:r>
            <a:r>
              <a:rPr kumimoji="1" lang="ja-JP" altLang="en-US" sz="2800" dirty="0"/>
              <a:t>」を購入する作戦のことを</a:t>
            </a:r>
            <a:endParaRPr kumimoji="1" lang="en-US" altLang="ja-JP" sz="2800" dirty="0"/>
          </a:p>
          <a:p>
            <a:r>
              <a:rPr kumimoji="1" lang="ja-JP" altLang="en-US" sz="2800" dirty="0"/>
              <a:t>「</a:t>
            </a:r>
            <a:r>
              <a:rPr kumimoji="1" lang="ja-JP" altLang="en-US" sz="2800" b="1" dirty="0">
                <a:solidFill>
                  <a:srgbClr val="0080FF"/>
                </a:solidFill>
              </a:rPr>
              <a:t>やしま作戦</a:t>
            </a:r>
            <a:r>
              <a:rPr kumimoji="1" lang="ja-JP" altLang="en-US" sz="2800" dirty="0"/>
              <a:t>」といいます。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73730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754CE-8BA7-49CD-B0C4-306525D1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設定世界観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A4F252-306B-4A70-B83E-E4E16CC2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城栄国は「泉星」という架空惑星にある架空国という設定</a:t>
            </a:r>
            <a:endParaRPr kumimoji="1" lang="en-US" altLang="ja-JP" dirty="0"/>
          </a:p>
          <a:p>
            <a:r>
              <a:rPr kumimoji="1" lang="ja-JP" altLang="en-US" dirty="0"/>
              <a:t>首都は「南栄」</a:t>
            </a:r>
            <a:endParaRPr kumimoji="1" lang="en-US" altLang="ja-JP" dirty="0"/>
          </a:p>
          <a:p>
            <a:r>
              <a:rPr lang="ja-JP" altLang="en-US" dirty="0"/>
              <a:t>地図の作者は「世界の造物主」ではなく、</a:t>
            </a:r>
            <a:br>
              <a:rPr lang="en-US" altLang="ja-JP" dirty="0"/>
            </a:br>
            <a:r>
              <a:rPr lang="ja-JP" altLang="en-US" dirty="0"/>
              <a:t>城栄国を測量するために</a:t>
            </a:r>
            <a:r>
              <a:rPr lang="ja-JP" altLang="en-US" b="1" dirty="0">
                <a:solidFill>
                  <a:srgbClr val="FF00FF"/>
                </a:solidFill>
              </a:rPr>
              <a:t>外部からやってきた旅人</a:t>
            </a:r>
            <a:endParaRPr lang="en-US" altLang="ja-JP" b="1" dirty="0">
              <a:solidFill>
                <a:srgbClr val="FF00FF"/>
              </a:solidFill>
            </a:endParaRPr>
          </a:p>
          <a:p>
            <a:r>
              <a:rPr lang="en-US" altLang="ja-JP" dirty="0"/>
              <a:t>Boss</a:t>
            </a:r>
            <a:r>
              <a:rPr lang="ja-JP" altLang="en-US" dirty="0"/>
              <a:t>の</a:t>
            </a:r>
            <a:r>
              <a:rPr lang="en-US" altLang="ja-JP" dirty="0"/>
              <a:t>CM</a:t>
            </a:r>
            <a:r>
              <a:rPr lang="ja-JP" altLang="en-US" dirty="0"/>
              <a:t>の</a:t>
            </a:r>
            <a:r>
              <a:rPr lang="ja-JP" altLang="en-US" b="1" dirty="0">
                <a:solidFill>
                  <a:srgbClr val="FF0000"/>
                </a:solidFill>
              </a:rPr>
              <a:t>宇宙人ジョーンズ</a:t>
            </a:r>
            <a:r>
              <a:rPr lang="ja-JP" altLang="en-US" dirty="0"/>
              <a:t>的な立ち位置</a:t>
            </a:r>
            <a:endParaRPr lang="en-US" altLang="ja-JP" dirty="0"/>
          </a:p>
          <a:p>
            <a:r>
              <a:rPr lang="ja-JP" altLang="en-US" dirty="0"/>
              <a:t>作者の嗜好や意向を反映してはならない</a:t>
            </a:r>
            <a:endParaRPr lang="en-US" altLang="ja-JP" dirty="0"/>
          </a:p>
          <a:p>
            <a:r>
              <a:rPr kumimoji="1" lang="ja-JP" altLang="en-US" dirty="0"/>
              <a:t>現想対称性</a:t>
            </a:r>
            <a:endParaRPr kumimoji="1" lang="en-US" altLang="ja-JP" dirty="0"/>
          </a:p>
          <a:p>
            <a:r>
              <a:rPr kumimoji="1" lang="ja-JP" altLang="en-US" dirty="0"/>
              <a:t>住岡解釈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F631E-D8B6-42D0-9678-2B9E248D7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86" y="3856383"/>
            <a:ext cx="3167522" cy="19786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B154070-8265-4BEE-BAF0-6A89F57C2659}"/>
              </a:ext>
            </a:extLst>
          </p:cNvPr>
          <p:cNvSpPr txBox="1"/>
          <p:nvPr/>
        </p:nvSpPr>
        <p:spPr>
          <a:xfrm>
            <a:off x="8281086" y="5807631"/>
            <a:ext cx="316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城栄国の国旗</a:t>
            </a:r>
          </a:p>
        </p:txBody>
      </p:sp>
    </p:spTree>
    <p:extLst>
      <p:ext uri="{BB962C8B-B14F-4D97-AF65-F5344CB8AC3E}">
        <p14:creationId xmlns:p14="http://schemas.microsoft.com/office/powerpoint/2010/main" val="10353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8467D-3C18-4F61-8C17-E24FD263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城栄国全図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1945492D-33A3-4914-9DEB-D4E8DD63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</a:t>
            </a:r>
            <a:r>
              <a:rPr lang="ja-JP" altLang="en-US" dirty="0"/>
              <a:t>都</a:t>
            </a:r>
            <a:r>
              <a:rPr lang="en-US" altLang="ja-JP" dirty="0"/>
              <a:t>1</a:t>
            </a:r>
            <a:r>
              <a:rPr lang="ja-JP" altLang="en-US" dirty="0"/>
              <a:t>道</a:t>
            </a:r>
            <a:r>
              <a:rPr lang="en-US" altLang="ja-JP" dirty="0"/>
              <a:t>2</a:t>
            </a:r>
            <a:r>
              <a:rPr lang="ja-JP" altLang="en-US" dirty="0"/>
              <a:t>府</a:t>
            </a:r>
            <a:r>
              <a:rPr lang="en-US" altLang="ja-JP" dirty="0"/>
              <a:t>69</a:t>
            </a:r>
            <a:r>
              <a:rPr lang="ja-JP" altLang="en-US" dirty="0"/>
              <a:t>県</a:t>
            </a:r>
            <a:br>
              <a:rPr lang="en-US" altLang="ja-JP" dirty="0"/>
            </a:br>
            <a:r>
              <a:rPr lang="en-US" altLang="ja-JP" dirty="0"/>
              <a:t>(73</a:t>
            </a:r>
            <a:r>
              <a:rPr lang="ja-JP" altLang="en-US" dirty="0"/>
              <a:t>都道府県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面積</a:t>
            </a:r>
            <a:r>
              <a:rPr lang="en-US" altLang="ja-JP" dirty="0"/>
              <a:t>38</a:t>
            </a:r>
            <a:r>
              <a:rPr lang="ja-JP" altLang="en-US" dirty="0"/>
              <a:t>万</a:t>
            </a:r>
            <a:r>
              <a:rPr lang="en-US" altLang="ja-JP" dirty="0"/>
              <a:t>km²</a:t>
            </a:r>
          </a:p>
          <a:p>
            <a:r>
              <a:rPr lang="ja-JP" altLang="en-US" dirty="0"/>
              <a:t>国土全域を</a:t>
            </a:r>
            <a:br>
              <a:rPr lang="en-US" altLang="ja-JP" dirty="0"/>
            </a:br>
            <a:r>
              <a:rPr lang="en-US" altLang="ja-JP" dirty="0"/>
              <a:t>1</a:t>
            </a:r>
            <a:r>
              <a:rPr lang="ja-JP" altLang="en-US" dirty="0"/>
              <a:t>万分の</a:t>
            </a:r>
            <a:r>
              <a:rPr lang="en-US" altLang="ja-JP" dirty="0"/>
              <a:t>1</a:t>
            </a:r>
            <a:r>
              <a:rPr lang="ja-JP" altLang="en-US" dirty="0"/>
              <a:t>で描く</a:t>
            </a:r>
            <a:endParaRPr lang="en-US" altLang="ja-JP" dirty="0"/>
          </a:p>
          <a:p>
            <a:r>
              <a:rPr lang="ja-JP" altLang="en-US" dirty="0"/>
              <a:t>都市でも山脈でも</a:t>
            </a:r>
            <a:br>
              <a:rPr lang="en-US" altLang="ja-JP" dirty="0"/>
            </a:br>
            <a:r>
              <a:rPr lang="ja-JP" altLang="en-US" dirty="0"/>
              <a:t>全地域</a:t>
            </a:r>
            <a:r>
              <a:rPr lang="en-US" altLang="ja-JP" dirty="0"/>
              <a:t>1</a:t>
            </a:r>
            <a:r>
              <a:rPr lang="ja-JP" altLang="en-US" dirty="0"/>
              <a:t>万分の</a:t>
            </a:r>
            <a:r>
              <a:rPr lang="en-US" altLang="ja-JP" dirty="0"/>
              <a:t>1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2CDEF0E-C711-4682-B577-CFD5C9AB6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26" y="107343"/>
            <a:ext cx="4766524" cy="67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1FC64C-5EC8-4A49-AEF4-F9247FDA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「想像地図」とは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95CEA6-E54B-444B-AA9D-194250F08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2003/6/29</a:t>
            </a:r>
            <a:r>
              <a:rPr lang="ja-JP" altLang="en-US" dirty="0"/>
              <a:t> </a:t>
            </a:r>
            <a:r>
              <a:rPr kumimoji="1" lang="ja-JP" altLang="en-US" dirty="0"/>
              <a:t>描画開始</a:t>
            </a:r>
            <a:endParaRPr kumimoji="1" lang="en-US" altLang="ja-JP" dirty="0"/>
          </a:p>
          <a:p>
            <a:r>
              <a:rPr lang="ja-JP" altLang="en-US" dirty="0"/>
              <a:t>「城栄国」という架空国の全域の地図を描く</a:t>
            </a:r>
            <a:endParaRPr lang="en-US" altLang="ja-JP" dirty="0"/>
          </a:p>
          <a:p>
            <a:r>
              <a:rPr lang="ja-JP" altLang="en-US" dirty="0"/>
              <a:t>城栄国は「泉星」という星にある設定</a:t>
            </a:r>
            <a:endParaRPr lang="en-US" altLang="ja-JP" dirty="0"/>
          </a:p>
          <a:p>
            <a:r>
              <a:rPr lang="ja-JP" altLang="en-US" dirty="0"/>
              <a:t>手描き</a:t>
            </a:r>
            <a:r>
              <a:rPr lang="en-US" altLang="ja-JP" dirty="0"/>
              <a:t>(1/1</a:t>
            </a:r>
            <a:r>
              <a:rPr lang="ja-JP" altLang="en-US" dirty="0"/>
              <a:t>万</a:t>
            </a:r>
            <a:r>
              <a:rPr lang="en-US" altLang="ja-JP" dirty="0"/>
              <a:t>)</a:t>
            </a:r>
            <a:r>
              <a:rPr lang="ja-JP" altLang="en-US" dirty="0"/>
              <a:t> → </a:t>
            </a:r>
            <a:r>
              <a:rPr lang="en-US" altLang="ja-JP" dirty="0"/>
              <a:t>PC</a:t>
            </a:r>
            <a:r>
              <a:rPr lang="ja-JP" altLang="en-US" dirty="0"/>
              <a:t>に取り込む → 電子地図作成</a:t>
            </a:r>
            <a:r>
              <a:rPr lang="en-US" altLang="ja-JP" dirty="0"/>
              <a:t>(1/10</a:t>
            </a:r>
            <a:r>
              <a:rPr lang="ja-JP" altLang="en-US" dirty="0"/>
              <a:t>万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2021</a:t>
            </a:r>
            <a:r>
              <a:rPr lang="ja-JP" altLang="en-US" dirty="0"/>
              <a:t>年</a:t>
            </a:r>
            <a:r>
              <a:rPr lang="en-US" altLang="ja-JP" dirty="0"/>
              <a:t>11</a:t>
            </a:r>
            <a:r>
              <a:rPr lang="ja-JP" altLang="en-US" dirty="0"/>
              <a:t>月現在の完成率 </a:t>
            </a:r>
            <a:r>
              <a:rPr lang="ja-JP" altLang="en-US" dirty="0">
                <a:solidFill>
                  <a:srgbClr val="FF0000"/>
                </a:solidFill>
              </a:rPr>
              <a:t>約</a:t>
            </a:r>
            <a:r>
              <a:rPr lang="en-US" altLang="ja-JP" dirty="0">
                <a:solidFill>
                  <a:srgbClr val="FF0000"/>
                </a:solidFill>
              </a:rPr>
              <a:t>88%</a:t>
            </a:r>
          </a:p>
          <a:p>
            <a:r>
              <a:rPr kumimoji="1" lang="ja-JP" altLang="en-US" dirty="0"/>
              <a:t>これまでに描いた手描き地図の枚数 </a:t>
            </a:r>
            <a:r>
              <a:rPr kumimoji="1" lang="en-US" altLang="ja-JP" dirty="0">
                <a:solidFill>
                  <a:srgbClr val="FF0000"/>
                </a:solidFill>
              </a:rPr>
              <a:t>63064</a:t>
            </a:r>
            <a:r>
              <a:rPr kumimoji="1" lang="ja-JP" altLang="en-US" dirty="0">
                <a:solidFill>
                  <a:srgbClr val="FF0000"/>
                </a:solidFill>
              </a:rPr>
              <a:t>枚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/>
              <a:t>(</a:t>
            </a:r>
            <a:r>
              <a:rPr kumimoji="1" lang="ja-JP" altLang="en-US" dirty="0"/>
              <a:t>今日描いた</a:t>
            </a:r>
            <a:r>
              <a:rPr kumimoji="1" lang="en-US" altLang="ja-JP" dirty="0"/>
              <a:t>8</a:t>
            </a:r>
            <a:r>
              <a:rPr kumimoji="1" lang="ja-JP" altLang="en-US" dirty="0"/>
              <a:t>枚を含む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想像地図世界のことは「</a:t>
            </a:r>
            <a:r>
              <a:rPr kumimoji="1" lang="ja-JP" altLang="en-US" b="1" dirty="0">
                <a:solidFill>
                  <a:srgbClr val="008080"/>
                </a:solidFill>
              </a:rPr>
              <a:t>想界</a:t>
            </a:r>
            <a:r>
              <a:rPr kumimoji="1" lang="ja-JP" altLang="en-US" dirty="0"/>
              <a:t>」と呼んでください</a:t>
            </a:r>
          </a:p>
        </p:txBody>
      </p:sp>
    </p:spTree>
    <p:extLst>
      <p:ext uri="{BB962C8B-B14F-4D97-AF65-F5344CB8AC3E}">
        <p14:creationId xmlns:p14="http://schemas.microsoft.com/office/powerpoint/2010/main" val="31908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E03433-42A4-45E2-ABA6-5C092287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「現想対称性」とは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0F7924-9B6C-42BB-B021-A74486BB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想像地図の世界観の根幹をなす概念の</a:t>
            </a:r>
            <a:r>
              <a:rPr kumimoji="1" lang="en-US" altLang="ja-JP" dirty="0"/>
              <a:t>1</a:t>
            </a:r>
            <a:r>
              <a:rPr kumimoji="1" lang="ja-JP" altLang="en-US" dirty="0"/>
              <a:t>つ</a:t>
            </a:r>
            <a:endParaRPr kumimoji="1" lang="en-US" altLang="ja-JP" dirty="0"/>
          </a:p>
          <a:p>
            <a:r>
              <a:rPr kumimoji="1" lang="ja-JP" altLang="en-US" dirty="0"/>
              <a:t>想像地図世界</a:t>
            </a:r>
            <a:r>
              <a:rPr kumimoji="1" lang="en-US" altLang="ja-JP" dirty="0"/>
              <a:t>(</a:t>
            </a:r>
            <a:r>
              <a:rPr kumimoji="1" lang="ja-JP" altLang="en-US" b="1" dirty="0"/>
              <a:t>想界</a:t>
            </a:r>
            <a:r>
              <a:rPr kumimoji="1" lang="en-US" altLang="ja-JP" dirty="0"/>
              <a:t>)</a:t>
            </a:r>
            <a:r>
              <a:rPr kumimoji="1" lang="ja-JP" altLang="en-US" dirty="0"/>
              <a:t>内にも「想像地図作者」がいるという設定</a:t>
            </a:r>
            <a:endParaRPr kumimoji="1" lang="en-US" altLang="ja-JP" dirty="0"/>
          </a:p>
          <a:p>
            <a:r>
              <a:rPr kumimoji="1" lang="ja-JP" altLang="en-US" dirty="0"/>
              <a:t>彼または彼女は「日本」を「想像地図」として作っている</a:t>
            </a:r>
            <a:endParaRPr kumimoji="1" lang="en-US" altLang="ja-JP" dirty="0"/>
          </a:p>
          <a:p>
            <a:r>
              <a:rPr kumimoji="1" lang="ja-JP" altLang="en-US" dirty="0"/>
              <a:t>想界は「</a:t>
            </a:r>
            <a:r>
              <a:rPr kumimoji="1" lang="ja-JP" altLang="en-US" b="1" i="1" dirty="0"/>
              <a:t>彼または彼女が日本を正しく思いつけるような世界</a:t>
            </a:r>
            <a:r>
              <a:rPr kumimoji="1" lang="ja-JP" altLang="en-US" dirty="0"/>
              <a:t>」でなければならない</a:t>
            </a:r>
            <a:endParaRPr kumimoji="1" lang="en-US" altLang="ja-JP" dirty="0"/>
          </a:p>
          <a:p>
            <a:r>
              <a:rPr kumimoji="1" lang="ja-JP" altLang="en-US" dirty="0"/>
              <a:t>∴</a:t>
            </a:r>
            <a:r>
              <a:rPr kumimoji="1" lang="ja-JP" altLang="en-US" b="1" dirty="0"/>
              <a:t>作者の好みを好き勝手に地図に反映することはできない</a:t>
            </a:r>
            <a:r>
              <a:rPr kumimoji="1" lang="en-US" altLang="ja-JP" dirty="0"/>
              <a:t>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77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80BBBD-3F02-483D-A25B-57AF829D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「住岡解釈」とは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FE8506-49ED-4057-AE31-5D974F280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これも</a:t>
            </a:r>
            <a:r>
              <a:rPr lang="ja-JP" altLang="en-US" dirty="0"/>
              <a:t>想像地図の世界観の根幹をなす概念の</a:t>
            </a:r>
            <a:r>
              <a:rPr lang="en-US" altLang="ja-JP" dirty="0"/>
              <a:t>1</a:t>
            </a:r>
            <a:r>
              <a:rPr lang="ja-JP" altLang="en-US" dirty="0"/>
              <a:t>つ</a:t>
            </a:r>
            <a:endParaRPr lang="en-US" altLang="ja-JP" dirty="0"/>
          </a:p>
          <a:p>
            <a:r>
              <a:rPr kumimoji="1" lang="ja-JP" altLang="en-US" dirty="0"/>
              <a:t>宇宙に星が無限に存在するなら、</a:t>
            </a:r>
            <a:br>
              <a:rPr kumimoji="1" lang="en-US" altLang="ja-JP" dirty="0"/>
            </a:br>
            <a:r>
              <a:rPr kumimoji="1" lang="ja-JP" altLang="en-US" dirty="0"/>
              <a:t>地形のパターンも無限通りある</a:t>
            </a:r>
            <a:endParaRPr kumimoji="1" lang="en-US" altLang="ja-JP" dirty="0"/>
          </a:p>
          <a:p>
            <a:r>
              <a:rPr kumimoji="1" lang="ja-JP" altLang="en-US" dirty="0"/>
              <a:t>地形のパターンが無限通りあるなら、</a:t>
            </a:r>
            <a:br>
              <a:rPr kumimoji="1" lang="en-US" altLang="ja-JP" dirty="0"/>
            </a:br>
            <a:r>
              <a:rPr kumimoji="1" lang="ja-JP" altLang="en-US" dirty="0"/>
              <a:t>その中に想像地図とたまたま完全一致する星もあるはず</a:t>
            </a:r>
            <a:endParaRPr kumimoji="1" lang="en-US" altLang="ja-JP" dirty="0"/>
          </a:p>
          <a:p>
            <a:r>
              <a:rPr kumimoji="1" lang="ja-JP" altLang="en-US" dirty="0"/>
              <a:t>じゃあ想界は地球から何光年先にあるの</a:t>
            </a:r>
            <a:r>
              <a:rPr kumimoji="1" lang="en-US" altLang="ja-JP" dirty="0"/>
              <a:t>?</a:t>
            </a:r>
          </a:p>
          <a:p>
            <a:r>
              <a:rPr lang="en-US" altLang="ja-JP" dirty="0"/>
              <a:t>10</a:t>
            </a:r>
            <a:r>
              <a:rPr lang="en-US" altLang="ja-JP" baseline="30000" dirty="0"/>
              <a:t>10</a:t>
            </a:r>
            <a:r>
              <a:rPr lang="en-US" altLang="ja-JP" baseline="60000" dirty="0"/>
              <a:t>89</a:t>
            </a:r>
            <a:r>
              <a:rPr lang="en-US" altLang="ja-JP" dirty="0"/>
              <a:t> m (</a:t>
            </a:r>
            <a:r>
              <a:rPr lang="ja-JP" altLang="en-US" dirty="0"/>
              <a:t>物理学者マックス･テグマークの理論に基づいて計算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1</a:t>
            </a:r>
            <a:r>
              <a:rPr kumimoji="1" lang="ja-JP" altLang="en-US" dirty="0"/>
              <a:t>の後に</a:t>
            </a:r>
            <a:r>
              <a:rPr kumimoji="1" lang="en-US" altLang="ja-JP" dirty="0"/>
              <a:t>0</a:t>
            </a:r>
            <a:r>
              <a:rPr kumimoji="1" lang="ja-JP" altLang="en-US" dirty="0"/>
              <a:t>が</a:t>
            </a:r>
            <a:r>
              <a:rPr kumimoji="1" lang="en-US" altLang="ja-JP" dirty="0"/>
              <a:t>10</a:t>
            </a:r>
            <a:r>
              <a:rPr kumimoji="1" lang="en-US" altLang="ja-JP" baseline="30000" dirty="0"/>
              <a:t>89</a:t>
            </a:r>
            <a:r>
              <a:rPr kumimoji="1" lang="ja-JP" altLang="en-US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19062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0BCF2-CBAF-4217-8A80-D9498F17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描画範囲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819D6A-CAE4-4836-9A93-B5C445ACF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城栄国全域 </a:t>
            </a:r>
            <a:r>
              <a:rPr lang="en-US" altLang="ja-JP" dirty="0"/>
              <a:t> </a:t>
            </a:r>
            <a:r>
              <a:rPr kumimoji="1" lang="ja-JP" altLang="en-US" dirty="0"/>
              <a:t>南北</a:t>
            </a:r>
            <a:r>
              <a:rPr kumimoji="1" lang="en-US" altLang="ja-JP" dirty="0"/>
              <a:t>2970km×</a:t>
            </a:r>
            <a:r>
              <a:rPr kumimoji="1" lang="ja-JP" altLang="en-US" dirty="0"/>
              <a:t>東西</a:t>
            </a:r>
            <a:r>
              <a:rPr kumimoji="1" lang="en-US" altLang="ja-JP" dirty="0"/>
              <a:t>2100km </a:t>
            </a:r>
            <a:r>
              <a:rPr kumimoji="1" lang="ja-JP" altLang="en-US" dirty="0"/>
              <a:t>を描画する計画</a:t>
            </a:r>
            <a:endParaRPr kumimoji="1" lang="en-US" altLang="ja-JP" dirty="0"/>
          </a:p>
          <a:p>
            <a:r>
              <a:rPr kumimoji="1" lang="en-US" altLang="ja-JP" dirty="0"/>
              <a:t>2021</a:t>
            </a:r>
            <a:r>
              <a:rPr kumimoji="1" lang="ja-JP" altLang="en-US" dirty="0"/>
              <a:t>年</a:t>
            </a:r>
            <a:r>
              <a:rPr kumimoji="1" lang="en-US" altLang="ja-JP" dirty="0"/>
              <a:t>11</a:t>
            </a:r>
            <a:r>
              <a:rPr kumimoji="1" lang="ja-JP" altLang="en-US" dirty="0"/>
              <a:t>月現在  </a:t>
            </a:r>
            <a:r>
              <a:rPr kumimoji="1" lang="ja-JP" altLang="en-US" b="1" dirty="0"/>
              <a:t>南北</a:t>
            </a:r>
            <a:r>
              <a:rPr kumimoji="1" lang="en-US" altLang="ja-JP" b="1" dirty="0"/>
              <a:t>1538km×</a:t>
            </a:r>
            <a:r>
              <a:rPr kumimoji="1" lang="ja-JP" altLang="en-US" b="1" dirty="0"/>
              <a:t>東西</a:t>
            </a:r>
            <a:r>
              <a:rPr kumimoji="1" lang="en-US" altLang="ja-JP" b="1" dirty="0"/>
              <a:t>945km </a:t>
            </a:r>
            <a:r>
              <a:rPr kumimoji="1" lang="ja-JP" altLang="en-US" dirty="0"/>
              <a:t>を網羅</a:t>
            </a:r>
            <a:endParaRPr kumimoji="1" lang="en-US" altLang="ja-JP" dirty="0"/>
          </a:p>
          <a:p>
            <a:r>
              <a:rPr kumimoji="1" lang="ja-JP" altLang="en-US" dirty="0"/>
              <a:t>地図を全部広げると 縦</a:t>
            </a:r>
            <a:r>
              <a:rPr kumimoji="1" lang="en-US" altLang="ja-JP" dirty="0"/>
              <a:t>153.8m×</a:t>
            </a:r>
            <a:r>
              <a:rPr kumimoji="1" lang="ja-JP" altLang="en-US" dirty="0"/>
              <a:t>横</a:t>
            </a:r>
            <a:r>
              <a:rPr lang="en-US" altLang="ja-JP" dirty="0"/>
              <a:t>94.5</a:t>
            </a:r>
            <a:r>
              <a:rPr kumimoji="1" lang="en-US" altLang="ja-JP" dirty="0"/>
              <a:t>m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完成</a:t>
            </a:r>
            <a:r>
              <a:rPr lang="ja-JP" altLang="en-US" dirty="0"/>
              <a:t>時は 縦</a:t>
            </a:r>
            <a:r>
              <a:rPr lang="en-US" altLang="ja-JP" dirty="0"/>
              <a:t>297m×</a:t>
            </a:r>
            <a:r>
              <a:rPr lang="ja-JP" altLang="en-US" dirty="0"/>
              <a:t>横</a:t>
            </a:r>
            <a:r>
              <a:rPr lang="en-US" altLang="ja-JP" dirty="0"/>
              <a:t>210m</a:t>
            </a:r>
          </a:p>
          <a:p>
            <a:r>
              <a:rPr kumimoji="1" lang="ja-JP" altLang="en-US" dirty="0"/>
              <a:t>ビッグサイトにも広げられない</a:t>
            </a:r>
            <a:endParaRPr kumimoji="1" lang="en-US" altLang="ja-JP" dirty="0"/>
          </a:p>
          <a:p>
            <a:r>
              <a:rPr kumimoji="1" lang="ja-JP" altLang="en-US" dirty="0"/>
              <a:t>使用する</a:t>
            </a:r>
            <a:r>
              <a:rPr lang="en-US" altLang="ja-JP" dirty="0"/>
              <a:t>A4</a:t>
            </a:r>
            <a:r>
              <a:rPr lang="ja-JP" altLang="en-US" dirty="0"/>
              <a:t>用紙の枚数 </a:t>
            </a:r>
            <a:r>
              <a:rPr lang="en-US" altLang="ja-JP" b="1" dirty="0">
                <a:solidFill>
                  <a:srgbClr val="00FF00"/>
                </a:solidFill>
              </a:rPr>
              <a:t>65536</a:t>
            </a:r>
            <a:r>
              <a:rPr lang="ja-JP" altLang="en-US" dirty="0"/>
              <a:t>枚以上</a:t>
            </a:r>
            <a:endParaRPr lang="en-US" altLang="ja-JP" dirty="0"/>
          </a:p>
          <a:p>
            <a:r>
              <a:rPr kumimoji="1" lang="ja-JP" altLang="en-US" dirty="0"/>
              <a:t>完成時総重量 </a:t>
            </a:r>
            <a:r>
              <a:rPr kumimoji="1" lang="en-US" altLang="ja-JP" dirty="0"/>
              <a:t>262 kg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054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04EFE3-99B6-41D2-BD77-5AD62569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全部広げると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3B0EFD2-08E5-4518-8169-C85744F86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68" y="1355697"/>
            <a:ext cx="6327539" cy="523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4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58A446-43FE-4A66-8ED7-03A1DDA6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地図の図法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C60560-2748-4374-8406-3E51BFEC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想像地図の図法は「</a:t>
            </a:r>
            <a:r>
              <a:rPr kumimoji="1" lang="ja-JP" altLang="en-US" b="1" dirty="0"/>
              <a:t>修正型正弦曲線図法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r>
              <a:rPr kumimoji="1" lang="ja-JP" altLang="en-US" dirty="0"/>
              <a:t>想像地図を描くために新規開発した図法</a:t>
            </a:r>
            <a:endParaRPr kumimoji="1" lang="en-US" altLang="ja-JP" dirty="0"/>
          </a:p>
          <a:p>
            <a:r>
              <a:rPr kumimoji="1" lang="ja-JP" altLang="en-US" dirty="0"/>
              <a:t>→ 東西は</a:t>
            </a:r>
            <a:r>
              <a:rPr kumimoji="1" lang="en-US" altLang="ja-JP" dirty="0" err="1"/>
              <a:t>Sanson</a:t>
            </a:r>
            <a:r>
              <a:rPr kumimoji="1" lang="ja-JP" altLang="en-US" dirty="0"/>
              <a:t>図法・南北は</a:t>
            </a:r>
            <a:r>
              <a:rPr lang="en-US" altLang="ja-JP" dirty="0"/>
              <a:t>Gauss–</a:t>
            </a:r>
            <a:r>
              <a:rPr lang="en-US" altLang="ja-JP" dirty="0" err="1"/>
              <a:t>Krüger</a:t>
            </a:r>
            <a:r>
              <a:rPr kumimoji="1" lang="ja-JP" altLang="en-US" dirty="0"/>
              <a:t>図法</a:t>
            </a:r>
            <a:r>
              <a:rPr kumimoji="1" lang="en-US" altLang="ja-JP" dirty="0"/>
              <a:t>?</a:t>
            </a:r>
          </a:p>
          <a:p>
            <a:r>
              <a:rPr kumimoji="1" lang="ja-JP" altLang="en-US" dirty="0"/>
              <a:t>泉星が真球ではなく</a:t>
            </a:r>
            <a:r>
              <a:rPr kumimoji="1" lang="ja-JP" altLang="en-US" b="1" dirty="0">
                <a:solidFill>
                  <a:srgbClr val="FF0000"/>
                </a:solidFill>
              </a:rPr>
              <a:t>扁球</a:t>
            </a:r>
            <a:r>
              <a:rPr kumimoji="1" lang="ja-JP" altLang="en-US" dirty="0"/>
              <a:t>であることを考慮した図法</a:t>
            </a:r>
            <a:endParaRPr kumimoji="1" lang="en-US" altLang="ja-JP" dirty="0"/>
          </a:p>
          <a:p>
            <a:r>
              <a:rPr kumimoji="1" lang="ja-JP" altLang="en-US" dirty="0"/>
              <a:t>赤道直径 </a:t>
            </a:r>
            <a:r>
              <a:rPr lang="en-US" altLang="ja-JP" dirty="0"/>
              <a:t>13617.68 km (</a:t>
            </a:r>
            <a:r>
              <a:rPr lang="ja-JP" altLang="en-US" dirty="0"/>
              <a:t>地球は</a:t>
            </a:r>
            <a:r>
              <a:rPr lang="en-US" altLang="ja-JP" dirty="0"/>
              <a:t>12756.27 km)</a:t>
            </a:r>
          </a:p>
          <a:p>
            <a:r>
              <a:rPr kumimoji="1" lang="ja-JP" altLang="en-US" dirty="0"/>
              <a:t>極直径 </a:t>
            </a:r>
            <a:r>
              <a:rPr lang="en-US" altLang="ja-JP" dirty="0"/>
              <a:t>13609.27 km (</a:t>
            </a:r>
            <a:r>
              <a:rPr lang="ja-JP" altLang="en-US" dirty="0"/>
              <a:t>地球は</a:t>
            </a:r>
            <a:r>
              <a:rPr lang="en-US" altLang="ja-JP" dirty="0"/>
              <a:t>12713.50 km)</a:t>
            </a:r>
          </a:p>
          <a:p>
            <a:r>
              <a:rPr lang="ja-JP" altLang="en-US" dirty="0"/>
              <a:t>→想像地図は、</a:t>
            </a:r>
            <a:r>
              <a:rPr lang="ja-JP" altLang="en-US" dirty="0">
                <a:solidFill>
                  <a:srgbClr val="FF0000"/>
                </a:solidFill>
              </a:rPr>
              <a:t>惑星が丸いこと</a:t>
            </a:r>
            <a:r>
              <a:rPr lang="ja-JP" altLang="en-US" dirty="0"/>
              <a:t>だけではなく、</a:t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lang="ja-JP" altLang="en-US" b="1" dirty="0">
                <a:solidFill>
                  <a:srgbClr val="FF00FF"/>
                </a:solidFill>
              </a:rPr>
              <a:t>赤道半径と極半径が違う</a:t>
            </a:r>
            <a:r>
              <a:rPr lang="ja-JP" altLang="en-US" dirty="0"/>
              <a:t>ということも、考慮している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34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6671D8-FF62-4970-8503-75D2E145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修正型正弦曲線図法の投影式 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D49C730-EEC3-4372-B67C-4E9DF4B62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/>
                  <a:t>赤道半径</a:t>
                </a:r>
                <a:r>
                  <a:rPr lang="en-US" altLang="ja-JP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ja-JP" dirty="0"/>
                  <a:t>, </a:t>
                </a:r>
                <a:r>
                  <a:rPr lang="ja-JP" altLang="ja-JP" dirty="0"/>
                  <a:t>地理緯度</a:t>
                </a:r>
                <a:r>
                  <a:rPr lang="en-US" altLang="ja-JP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</a:t>
                </a:r>
                <a:r>
                  <a:rPr lang="en-US" altLang="ja-JP" dirty="0"/>
                  <a:t>, </a:t>
                </a:r>
                <a:r>
                  <a:rPr lang="ja-JP" altLang="ja-JP" dirty="0"/>
                  <a:t>更成緯度</a:t>
                </a:r>
                <a:r>
                  <a:rPr lang="en-US" altLang="ja-JP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β</a:t>
                </a:r>
                <a:r>
                  <a:rPr lang="en-US" altLang="ja-JP" dirty="0"/>
                  <a:t>, </a:t>
                </a:r>
                <a:r>
                  <a:rPr lang="ja-JP" altLang="ja-JP" dirty="0"/>
                  <a:t>経度</a:t>
                </a:r>
                <a:r>
                  <a:rPr lang="en-US" altLang="ja-JP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ja-JP" dirty="0"/>
                  <a:t>, </a:t>
                </a:r>
                <a:r>
                  <a:rPr lang="ja-JP" altLang="en-US" dirty="0"/>
                  <a:t>離心率</a:t>
                </a:r>
                <a:r>
                  <a:rPr lang="en-US" altLang="ja-JP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dirty="0"/>
                  <a:t> </a:t>
                </a:r>
                <a:r>
                  <a:rPr lang="ja-JP" altLang="en-US" dirty="0"/>
                  <a:t>で表すと</a:t>
                </a:r>
                <a:endParaRPr lang="en-US" altLang="ja-JP" dirty="0"/>
              </a:p>
              <a:p>
                <a:r>
                  <a:rPr kumimoji="1" lang="ja-JP" altLang="en-US" dirty="0"/>
                  <a:t>東西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ja-JP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func>
                              <m:func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ja-JP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rad>
                        <m:rad>
                          <m:radPr>
                            <m:degHide m:val="on"/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func>
                          <m:func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den>
                    </m:f>
                  </m:oMath>
                </a14:m>
                <a:endParaRPr lang="ja-JP" altLang="ja-JP" dirty="0"/>
              </a:p>
              <a:p>
                <a:r>
                  <a:rPr kumimoji="1" lang="ja-JP" altLang="en-US" dirty="0"/>
                  <a:t>南北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  <m:e>
                        <m:f>
                          <m:f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ja-JP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ja-JP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ja-JP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ja-JP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ja-JP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sup>
                            </m:sSup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altLang="ja-JP" dirty="0"/>
                  <a:t> </a:t>
                </a:r>
              </a:p>
              <a:p>
                <a:r>
                  <a:rPr kumimoji="1" lang="ja-JP" altLang="en-US" dirty="0"/>
                  <a:t>楕円積分は計算できない</a:t>
                </a:r>
                <a:r>
                  <a:rPr kumimoji="1" lang="en-US" altLang="ja-JP" dirty="0"/>
                  <a:t>…!!</a:t>
                </a:r>
              </a:p>
              <a:p>
                <a:r>
                  <a:rPr kumimoji="1" lang="ja-JP" altLang="en-US" dirty="0"/>
                  <a:t>だから → 級数展開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D49C730-EEC3-4372-B67C-4E9DF4B62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4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E1E9EB-E7B9-4AED-B79D-52D76456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修正型正弦曲線図法の投影式 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74FEF64-FBE6-4C00-83A7-6FFD587D2B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kumimoji="1" lang="ja-JP" altLang="en-US" dirty="0"/>
                  <a:t>やったね</a:t>
                </a:r>
                <a:r>
                  <a:rPr kumimoji="1" lang="en-US" altLang="ja-JP" dirty="0"/>
                  <a:t>! </a:t>
                </a:r>
                <a:r>
                  <a:rPr kumimoji="1" lang="ja-JP" altLang="en-US" dirty="0"/>
                  <a:t>級数展開したら簡単な式になったよ</a:t>
                </a:r>
                <a:r>
                  <a:rPr kumimoji="1" lang="en-US" altLang="ja-JP" dirty="0"/>
                  <a:t>!</a:t>
                </a:r>
              </a:p>
              <a:p>
                <a:r>
                  <a:rPr kumimoji="1" lang="ja-JP" altLang="en-US" dirty="0"/>
                  <a:t>南北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ja-JP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-JP">
                        <a:latin typeface="Cambria Math" panose="02040503050406030204" pitchFamily="18" charset="0"/>
                      </a:rPr>
                      <m:t>(1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>
                          <m:f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f>
                          <m:f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f>
                          <m:f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f>
                          <m:f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f>
                          <m:f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endParaRPr lang="ja-JP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256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11025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16384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43659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65536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ja-JP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525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512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2205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2048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72765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65536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ja-JP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256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2205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4096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10395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16384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ja-JP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512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315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2048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31185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131072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ja-JP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315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16384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3465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65536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ja-JP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693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131072</m:t>
                        </m:r>
                      </m:den>
                    </m:f>
                    <m:sSup>
                      <m:sSup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ja-JP" altLang="ja-JP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ja-JP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ja-JP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ja-JP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74FEF64-FBE6-4C00-83A7-6FFD587D2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1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8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1BC709-B54A-44E4-8BC6-143F2B0C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泉星に関して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4CEC7D-342B-4652-8DD2-A886BF4FE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>
                    <a:lumMod val="50000"/>
                  </a:schemeClr>
                </a:solidFill>
              </a:rPr>
              <a:t>赤道直径 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13617.68 km (</a:t>
            </a:r>
            <a:r>
              <a:rPr kumimoji="1" lang="ja-JP" altLang="en-US" dirty="0">
                <a:solidFill>
                  <a:schemeClr val="bg1">
                    <a:lumMod val="50000"/>
                  </a:schemeClr>
                </a:solidFill>
              </a:rPr>
              <a:t>地球は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12756.27 km)</a:t>
            </a:r>
          </a:p>
          <a:p>
            <a:r>
              <a:rPr kumimoji="1" lang="ja-JP" altLang="en-US" dirty="0">
                <a:solidFill>
                  <a:schemeClr val="bg1">
                    <a:lumMod val="50000"/>
                  </a:schemeClr>
                </a:solidFill>
              </a:rPr>
              <a:t>極直径 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13609.27 km (</a:t>
            </a:r>
            <a:r>
              <a:rPr kumimoji="1" lang="ja-JP" altLang="en-US" dirty="0">
                <a:solidFill>
                  <a:schemeClr val="bg1">
                    <a:lumMod val="50000"/>
                  </a:schemeClr>
                </a:solidFill>
              </a:rPr>
              <a:t>地球は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12713.50 km)</a:t>
            </a:r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年の長さ </a:t>
            </a:r>
            <a:r>
              <a:rPr kumimoji="1" lang="en-US" altLang="ja-JP" dirty="0"/>
              <a:t>3.04645×10</a:t>
            </a:r>
            <a:r>
              <a:rPr kumimoji="1" lang="ja-JP" altLang="en-US" dirty="0"/>
              <a:t>⁷</a:t>
            </a:r>
            <a:r>
              <a:rPr kumimoji="1" lang="en-US" altLang="ja-JP" dirty="0"/>
              <a:t> </a:t>
            </a:r>
            <a:r>
              <a:rPr kumimoji="1" lang="ja-JP" altLang="en-US" dirty="0"/>
              <a:t>秒 </a:t>
            </a:r>
            <a:r>
              <a:rPr kumimoji="1" lang="en-US" altLang="ja-JP" dirty="0"/>
              <a:t>(</a:t>
            </a:r>
            <a:r>
              <a:rPr kumimoji="1" lang="ja-JP" altLang="en-US" dirty="0"/>
              <a:t>地球の</a:t>
            </a:r>
            <a:r>
              <a:rPr kumimoji="1" lang="en-US" altLang="ja-JP" dirty="0"/>
              <a:t>0.96538</a:t>
            </a:r>
            <a:r>
              <a:rPr kumimoji="1" lang="ja-JP" altLang="en-US" dirty="0"/>
              <a:t>倍</a:t>
            </a:r>
            <a:r>
              <a:rPr kumimoji="1" lang="en-US" altLang="ja-JP" dirty="0"/>
              <a:t>)</a:t>
            </a:r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日の長さ </a:t>
            </a:r>
            <a:r>
              <a:rPr kumimoji="1" lang="en-US" altLang="ja-JP" dirty="0"/>
              <a:t>85874.08 </a:t>
            </a:r>
            <a:r>
              <a:rPr kumimoji="1" lang="ja-JP" altLang="en-US" dirty="0"/>
              <a:t>秒 </a:t>
            </a:r>
            <a:r>
              <a:rPr kumimoji="1" lang="en-US" altLang="ja-JP" dirty="0"/>
              <a:t>(</a:t>
            </a:r>
            <a:r>
              <a:rPr kumimoji="1" lang="ja-JP" altLang="en-US" dirty="0"/>
              <a:t>地球の</a:t>
            </a:r>
            <a:r>
              <a:rPr kumimoji="1" lang="en-US" altLang="ja-JP" dirty="0"/>
              <a:t>0.99391</a:t>
            </a:r>
            <a:r>
              <a:rPr kumimoji="1" lang="ja-JP" altLang="en-US" dirty="0"/>
              <a:t>倍</a:t>
            </a:r>
            <a:r>
              <a:rPr kumimoji="1" lang="en-US" altLang="ja-JP" dirty="0"/>
              <a:t>)</a:t>
            </a:r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年は</a:t>
            </a:r>
            <a:r>
              <a:rPr kumimoji="1" lang="en-US" altLang="ja-JP" dirty="0">
                <a:solidFill>
                  <a:srgbClr val="FF0000"/>
                </a:solidFill>
              </a:rPr>
              <a:t>355</a:t>
            </a:r>
            <a:r>
              <a:rPr kumimoji="1" lang="ja-JP" altLang="en-US" dirty="0">
                <a:solidFill>
                  <a:srgbClr val="FF0000"/>
                </a:solidFill>
              </a:rPr>
              <a:t>日</a:t>
            </a:r>
            <a:r>
              <a:rPr kumimoji="1" lang="ja-JP" altLang="en-US" dirty="0"/>
              <a:t> </a:t>
            </a:r>
            <a:r>
              <a:rPr kumimoji="1" lang="en-US" altLang="ja-JP" dirty="0"/>
              <a:t>(</a:t>
            </a:r>
            <a:r>
              <a:rPr kumimoji="1" lang="ja-JP" altLang="en-US" dirty="0"/>
              <a:t>ただし</a:t>
            </a:r>
            <a:r>
              <a:rPr kumimoji="1" lang="en-US" altLang="ja-JP" dirty="0"/>
              <a:t>4</a:t>
            </a:r>
            <a:r>
              <a:rPr kumimoji="1" lang="ja-JP" altLang="en-US" dirty="0"/>
              <a:t>年に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回ある</a:t>
            </a:r>
            <a:r>
              <a:rPr kumimoji="1" lang="ja-JP" altLang="en-US" dirty="0">
                <a:solidFill>
                  <a:srgbClr val="FF0000"/>
                </a:solidFill>
              </a:rPr>
              <a:t>省年</a:t>
            </a:r>
            <a:r>
              <a:rPr kumimoji="1" lang="ja-JP" altLang="en-US" dirty="0"/>
              <a:t>は</a:t>
            </a:r>
            <a:r>
              <a:rPr kumimoji="1" lang="en-US" altLang="ja-JP" dirty="0">
                <a:solidFill>
                  <a:srgbClr val="FF0000"/>
                </a:solidFill>
              </a:rPr>
              <a:t>354</a:t>
            </a:r>
            <a:r>
              <a:rPr kumimoji="1" lang="ja-JP" altLang="en-US" dirty="0">
                <a:solidFill>
                  <a:srgbClr val="FF0000"/>
                </a:solidFill>
              </a:rPr>
              <a:t>日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地球の</a:t>
            </a:r>
            <a:r>
              <a:rPr kumimoji="1" lang="en-US" altLang="ja-JP" dirty="0"/>
              <a:t>1987/04/01 00:00</a:t>
            </a:r>
            <a:r>
              <a:rPr kumimoji="1" lang="ja-JP" altLang="en-US" dirty="0"/>
              <a:t>が、泉星の</a:t>
            </a:r>
            <a:r>
              <a:rPr lang="en-US" altLang="ja-JP" dirty="0"/>
              <a:t>1986/04/01</a:t>
            </a:r>
            <a:r>
              <a:rPr lang="ja-JP" altLang="en-US" dirty="0"/>
              <a:t> </a:t>
            </a:r>
            <a:r>
              <a:rPr lang="en-US" altLang="ja-JP" dirty="0"/>
              <a:t>00:00</a:t>
            </a:r>
          </a:p>
          <a:p>
            <a:r>
              <a:rPr kumimoji="1" lang="ja-JP" altLang="en-US" dirty="0"/>
              <a:t>地球の</a:t>
            </a:r>
            <a:r>
              <a:rPr kumimoji="1" lang="en-US" altLang="ja-JP" dirty="0"/>
              <a:t>2021/11/07 14:11:15</a:t>
            </a:r>
            <a:r>
              <a:rPr kumimoji="1" lang="ja-JP" altLang="en-US" dirty="0"/>
              <a:t> </a:t>
            </a:r>
            <a:r>
              <a:rPr kumimoji="1" lang="en-US" altLang="ja-JP" dirty="0"/>
              <a:t>= </a:t>
            </a:r>
            <a:r>
              <a:rPr kumimoji="1" lang="ja-JP" altLang="en-US" dirty="0"/>
              <a:t>泉星の</a:t>
            </a:r>
            <a:r>
              <a:rPr kumimoji="1" lang="en-US" altLang="ja-JP" dirty="0"/>
              <a:t>2022/02/06 00:00:00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7397881-733F-4581-89FF-E4263674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697" y="534045"/>
            <a:ext cx="1378021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FCE58-2353-4FEF-AC14-FB011203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最近の動向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D99496-061D-41E9-A4A7-18960A488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これまで描いた枚数 </a:t>
            </a:r>
            <a:r>
              <a:rPr lang="en-US" altLang="ja-JP" b="1" dirty="0">
                <a:solidFill>
                  <a:srgbClr val="FF0000"/>
                </a:solidFill>
              </a:rPr>
              <a:t>63064</a:t>
            </a:r>
            <a:r>
              <a:rPr lang="ja-JP" altLang="en-US" dirty="0"/>
              <a:t>枚</a:t>
            </a:r>
            <a:endParaRPr kumimoji="1" lang="en-US" altLang="ja-JP" dirty="0"/>
          </a:p>
          <a:p>
            <a:r>
              <a:rPr kumimoji="1" lang="en-US" altLang="ja-JP" dirty="0"/>
              <a:t>2021/01/01</a:t>
            </a:r>
            <a:r>
              <a:rPr kumimoji="1" lang="ja-JP" altLang="en-US" dirty="0"/>
              <a:t>からの描画枚数 </a:t>
            </a:r>
            <a:r>
              <a:rPr lang="en-US" altLang="ja-JP" dirty="0">
                <a:solidFill>
                  <a:srgbClr val="FF0000"/>
                </a:solidFill>
              </a:rPr>
              <a:t>7600</a:t>
            </a:r>
            <a:r>
              <a:rPr kumimoji="1" lang="ja-JP" altLang="en-US" dirty="0"/>
              <a:t>枚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今日描いた</a:t>
            </a:r>
            <a:r>
              <a:rPr kumimoji="1" lang="en-US" altLang="ja-JP" dirty="0"/>
              <a:t>8</a:t>
            </a:r>
            <a:r>
              <a:rPr kumimoji="1" lang="ja-JP" altLang="en-US" dirty="0"/>
              <a:t>枚を含む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首都南栄の描画</a:t>
            </a:r>
            <a:r>
              <a:rPr kumimoji="1" lang="en-US" altLang="ja-JP" dirty="0"/>
              <a:t>…</a:t>
            </a:r>
            <a:r>
              <a:rPr kumimoji="1" lang="en-US" altLang="ja-JP" dirty="0">
                <a:solidFill>
                  <a:srgbClr val="FF0000"/>
                </a:solidFill>
              </a:rPr>
              <a:t>2019/11/12</a:t>
            </a:r>
            <a:r>
              <a:rPr kumimoji="1" lang="ja-JP" altLang="en-US" dirty="0">
                <a:solidFill>
                  <a:srgbClr val="FF0000"/>
                </a:solidFill>
              </a:rPr>
              <a:t> 完了</a:t>
            </a:r>
            <a:r>
              <a:rPr kumimoji="1" lang="en-US" altLang="ja-JP" dirty="0"/>
              <a:t>(</a:t>
            </a:r>
            <a:r>
              <a:rPr kumimoji="1" lang="ja-JP" altLang="en-US" dirty="0"/>
              <a:t>所要期間約</a:t>
            </a:r>
            <a:r>
              <a:rPr kumimoji="1" lang="en-US" altLang="ja-JP" dirty="0"/>
              <a:t>7</a:t>
            </a:r>
            <a:r>
              <a:rPr kumimoji="1" lang="ja-JP" altLang="en-US" dirty="0"/>
              <a:t>年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描画すべき枚数の見直し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61000</a:t>
            </a:r>
            <a:r>
              <a:rPr kumimoji="1" lang="ja-JP" altLang="en-US" dirty="0"/>
              <a:t>枚 → </a:t>
            </a:r>
            <a:r>
              <a:rPr kumimoji="1" lang="en-US" altLang="ja-JP" dirty="0"/>
              <a:t>65536</a:t>
            </a:r>
            <a:r>
              <a:rPr kumimoji="1" lang="ja-JP" altLang="en-US" dirty="0"/>
              <a:t>枚 → 描き直しを含めて</a:t>
            </a:r>
            <a:r>
              <a:rPr kumimoji="1" lang="en-US" altLang="ja-JP" dirty="0"/>
              <a:t>80000</a:t>
            </a:r>
            <a:r>
              <a:rPr kumimoji="1" lang="ja-JP" altLang="en-US" dirty="0"/>
              <a:t>枚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完成目標時期は変更せず</a:t>
            </a:r>
          </a:p>
        </p:txBody>
      </p:sp>
    </p:spTree>
    <p:extLst>
      <p:ext uri="{BB962C8B-B14F-4D97-AF65-F5344CB8AC3E}">
        <p14:creationId xmlns:p14="http://schemas.microsoft.com/office/powerpoint/2010/main" val="140382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3B66DD-779B-4740-A8BF-C2724A5B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3EC4E3-D67A-43B1-9261-FC9088C9D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直州地方の描き直し</a:t>
            </a:r>
            <a:r>
              <a:rPr kumimoji="1" lang="en-US" altLang="ja-JP" dirty="0"/>
              <a:t>(</a:t>
            </a:r>
            <a:r>
              <a:rPr kumimoji="1" lang="ja-JP" altLang="en-US" dirty="0"/>
              <a:t>約</a:t>
            </a:r>
            <a:r>
              <a:rPr kumimoji="1" lang="en-US" altLang="ja-JP" dirty="0"/>
              <a:t>2000</a:t>
            </a:r>
            <a:r>
              <a:rPr kumimoji="1" lang="ja-JP" altLang="en-US" dirty="0"/>
              <a:t>枚</a:t>
            </a:r>
            <a:r>
              <a:rPr kumimoji="1" lang="en-US" altLang="ja-JP" dirty="0"/>
              <a:t>)</a:t>
            </a:r>
          </a:p>
          <a:p>
            <a:pPr lvl="1"/>
            <a:r>
              <a:rPr kumimoji="1" lang="ja-JP" altLang="en-US" dirty="0"/>
              <a:t>主要街道沿い優先着手、</a:t>
            </a:r>
            <a:r>
              <a:rPr kumimoji="1" lang="en-US" altLang="ja-JP" dirty="0"/>
              <a:t>2022</a:t>
            </a:r>
            <a:r>
              <a:rPr kumimoji="1" lang="ja-JP" altLang="en-US" dirty="0"/>
              <a:t>年内 主要街道沿い完了目標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その他地域も順次施行</a:t>
            </a:r>
            <a:endParaRPr kumimoji="1" lang="en-US" altLang="ja-JP" dirty="0"/>
          </a:p>
          <a:p>
            <a:r>
              <a:rPr kumimoji="1" lang="ja-JP" altLang="en-US" dirty="0"/>
              <a:t>陽島地域の描画完了</a:t>
            </a:r>
            <a:r>
              <a:rPr kumimoji="1" lang="en-US" altLang="ja-JP" dirty="0"/>
              <a:t>(</a:t>
            </a:r>
            <a:r>
              <a:rPr kumimoji="1" lang="ja-JP" altLang="en-US" dirty="0"/>
              <a:t>できれば</a:t>
            </a:r>
            <a:r>
              <a:rPr kumimoji="1" lang="en-US" altLang="ja-JP" dirty="0"/>
              <a:t>2022</a:t>
            </a:r>
            <a:r>
              <a:rPr kumimoji="1" lang="ja-JP" altLang="en-US" dirty="0"/>
              <a:t>年内目標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北陽道の描画着手</a:t>
            </a:r>
            <a:r>
              <a:rPr kumimoji="1" lang="en-US" altLang="ja-JP" dirty="0"/>
              <a:t>(</a:t>
            </a:r>
            <a:r>
              <a:rPr kumimoji="1" lang="ja-JP" altLang="en-US" dirty="0"/>
              <a:t>できれば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年までに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八州の描画完了</a:t>
            </a:r>
            <a:r>
              <a:rPr kumimoji="1" lang="en-US" altLang="ja-JP" dirty="0"/>
              <a:t>(</a:t>
            </a:r>
            <a:r>
              <a:rPr kumimoji="1" lang="ja-JP" altLang="en-US" dirty="0"/>
              <a:t>できれば</a:t>
            </a:r>
            <a:r>
              <a:rPr kumimoji="1" lang="en-US" altLang="ja-JP" dirty="0"/>
              <a:t>2022</a:t>
            </a:r>
            <a:r>
              <a:rPr kumimoji="1" lang="ja-JP" altLang="en-US" dirty="0"/>
              <a:t>年までに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完成</a:t>
            </a:r>
            <a:r>
              <a:rPr kumimoji="1" lang="en-US" altLang="ja-JP" dirty="0"/>
              <a:t>(</a:t>
            </a:r>
            <a:r>
              <a:rPr kumimoji="1" lang="en-US" altLang="ja-JP" b="1" dirty="0"/>
              <a:t>2028</a:t>
            </a:r>
            <a:r>
              <a:rPr kumimoji="1" lang="ja-JP" altLang="en-US" b="1" dirty="0"/>
              <a:t>年</a:t>
            </a:r>
            <a:r>
              <a:rPr kumimoji="1" lang="en-US" altLang="ja-JP" b="1" dirty="0"/>
              <a:t>1</a:t>
            </a:r>
            <a:r>
              <a:rPr kumimoji="1" lang="ja-JP" altLang="en-US" b="1" dirty="0"/>
              <a:t>月</a:t>
            </a:r>
            <a:r>
              <a:rPr kumimoji="1" lang="en-US" altLang="ja-JP" b="1" dirty="0"/>
              <a:t>1</a:t>
            </a:r>
            <a:r>
              <a:rPr kumimoji="1" lang="ja-JP" altLang="en-US" b="1" dirty="0"/>
              <a:t>日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189BF69-F88F-4E0C-B809-559DA07D7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68" y="781416"/>
            <a:ext cx="3973076" cy="50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21641-A1F6-4FC9-8411-6C7437BF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どのように描くか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679C0F-511E-4092-B292-63C673C32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下描きを</a:t>
            </a:r>
            <a:r>
              <a:rPr kumimoji="1" lang="en-US" altLang="ja-JP" dirty="0"/>
              <a:t>3</a:t>
            </a:r>
            <a:r>
              <a:rPr kumimoji="1" lang="ja-JP" altLang="en-US" dirty="0"/>
              <a:t>段階で作成 </a:t>
            </a:r>
            <a:r>
              <a:rPr kumimoji="1" lang="en-US" altLang="ja-JP" dirty="0"/>
              <a:t>(1/500</a:t>
            </a:r>
            <a:r>
              <a:rPr kumimoji="1" lang="ja-JP" altLang="en-US" dirty="0"/>
              <a:t>万</a:t>
            </a:r>
            <a:r>
              <a:rPr kumimoji="1" lang="en-US" altLang="ja-JP" dirty="0"/>
              <a:t>, 1/50</a:t>
            </a:r>
            <a:r>
              <a:rPr kumimoji="1" lang="ja-JP" altLang="en-US" dirty="0"/>
              <a:t>万</a:t>
            </a:r>
            <a:r>
              <a:rPr kumimoji="1" lang="en-US" altLang="ja-JP" dirty="0"/>
              <a:t>, 1/10</a:t>
            </a:r>
            <a:r>
              <a:rPr kumimoji="1" lang="ja-JP" altLang="en-US" dirty="0"/>
              <a:t>万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手描き地図を清書 </a:t>
            </a:r>
            <a:r>
              <a:rPr kumimoji="1" lang="en-US" altLang="ja-JP" dirty="0"/>
              <a:t>(1/1</a:t>
            </a:r>
            <a:r>
              <a:rPr kumimoji="1" lang="ja-JP" altLang="en-US" dirty="0"/>
              <a:t>万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スキャンして</a:t>
            </a:r>
            <a:r>
              <a:rPr lang="en-US" altLang="ja-JP" dirty="0"/>
              <a:t>PC</a:t>
            </a:r>
            <a:r>
              <a:rPr lang="ja-JP" altLang="en-US" dirty="0"/>
              <a:t>に取り込む</a:t>
            </a:r>
            <a:endParaRPr lang="en-US" altLang="ja-JP" dirty="0"/>
          </a:p>
          <a:p>
            <a:r>
              <a:rPr kumimoji="1" lang="ja-JP" altLang="en-US" dirty="0"/>
              <a:t>電子地図を作成 </a:t>
            </a:r>
            <a:r>
              <a:rPr kumimoji="1" lang="en-US" altLang="ja-JP" dirty="0"/>
              <a:t>(1/10</a:t>
            </a:r>
            <a:r>
              <a:rPr kumimoji="1" lang="ja-JP" altLang="en-US" dirty="0"/>
              <a:t>万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2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39FE92-D2D3-4FD7-B2E2-26940936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iGIS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D4A996-6C26-4DB9-B393-F124E282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想像地図版の</a:t>
            </a:r>
            <a:r>
              <a:rPr kumimoji="1" lang="en-US" altLang="ja-JP" dirty="0"/>
              <a:t>GIS</a:t>
            </a:r>
          </a:p>
          <a:p>
            <a:r>
              <a:rPr kumimoji="1" lang="ja-JP" altLang="en-US" dirty="0"/>
              <a:t>想像地図のどの部分が描かれているのかを明示する</a:t>
            </a:r>
            <a:endParaRPr kumimoji="1" lang="en-US" altLang="ja-JP" dirty="0"/>
          </a:p>
          <a:p>
            <a:r>
              <a:rPr kumimoji="1" lang="ja-JP" altLang="en-US" dirty="0"/>
              <a:t>年別進捗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E0F7313-91B1-489C-B730-204B8F94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74" y="2887494"/>
            <a:ext cx="1003352" cy="280049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87D6989-2EFE-44A6-A319-AD236793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50" y="250465"/>
            <a:ext cx="3415932" cy="64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C3C448-E726-4C49-BA6B-62FA84A4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里程測定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0C708D-C1AE-4708-BE91-50935CF35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地図上に描かれた鉄道路線の距離を測る作業</a:t>
            </a:r>
            <a:endParaRPr kumimoji="1" lang="en-US" altLang="ja-JP" dirty="0"/>
          </a:p>
          <a:p>
            <a:r>
              <a:rPr kumimoji="1" lang="ja-JP" altLang="en-US" b="1" dirty="0"/>
              <a:t>マールサシ</a:t>
            </a:r>
            <a:r>
              <a:rPr kumimoji="1" lang="ja-JP" altLang="en-US" dirty="0"/>
              <a:t>を利用する</a:t>
            </a:r>
            <a:endParaRPr kumimoji="1" lang="en-US" altLang="ja-JP" dirty="0"/>
          </a:p>
          <a:p>
            <a:r>
              <a:rPr kumimoji="1" lang="ja-JP" altLang="en-US" dirty="0"/>
              <a:t>少なくとも城栄の鉄道の総距離は </a:t>
            </a:r>
            <a:r>
              <a:rPr lang="en-US" altLang="ja-JP" dirty="0"/>
              <a:t>13781 km </a:t>
            </a:r>
            <a:r>
              <a:rPr lang="ja-JP" altLang="en-US" dirty="0"/>
              <a:t>以上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13C1D4-D730-4F7C-8876-40D03F464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5" y="3429000"/>
            <a:ext cx="3975652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727993-E58F-416F-85DF-8B97B0DC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IRTS (</a:t>
            </a:r>
            <a:r>
              <a:rPr kumimoji="1" lang="ja-JP" altLang="en-US" dirty="0"/>
              <a:t>架空鉄道切符発券システム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69970-D6D0-429F-A771-2907F89A2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JR(</a:t>
            </a:r>
            <a:r>
              <a:rPr kumimoji="1" lang="ja-JP" altLang="en-US" dirty="0"/>
              <a:t>註</a:t>
            </a:r>
            <a:r>
              <a:rPr kumimoji="1" lang="en-US" altLang="ja-JP" dirty="0"/>
              <a:t>:”</a:t>
            </a:r>
            <a:r>
              <a:rPr kumimoji="1" lang="ja-JP" altLang="en-US" dirty="0"/>
              <a:t>城栄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の</a:t>
            </a:r>
            <a:r>
              <a:rPr kumimoji="1" lang="en-US" altLang="ja-JP" dirty="0"/>
              <a:t>”J”</a:t>
            </a:r>
            <a:r>
              <a:rPr kumimoji="1" lang="ja-JP" altLang="en-US" dirty="0"/>
              <a:t>です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の切符を再現するプログラム</a:t>
            </a:r>
            <a:endParaRPr kumimoji="1"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6B9406-B2FA-4363-992A-88B6446752DA}"/>
              </a:ext>
            </a:extLst>
          </p:cNvPr>
          <p:cNvSpPr txBox="1"/>
          <p:nvPr/>
        </p:nvSpPr>
        <p:spPr>
          <a:xfrm>
            <a:off x="905102" y="2583713"/>
            <a:ext cx="618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1.</a:t>
            </a:r>
            <a:r>
              <a:rPr kumimoji="1" lang="ja-JP" altLang="en-US" dirty="0"/>
              <a:t>フォームの</a:t>
            </a:r>
            <a:r>
              <a:rPr lang="ja-JP" altLang="en-US" dirty="0"/>
              <a:t>プルダウンメニューで路線名･駅名を選択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DC99EE-05BE-4C01-9CE1-150157B00A3B}"/>
              </a:ext>
            </a:extLst>
          </p:cNvPr>
          <p:cNvSpPr txBox="1"/>
          <p:nvPr/>
        </p:nvSpPr>
        <p:spPr>
          <a:xfrm>
            <a:off x="7271467" y="2546119"/>
            <a:ext cx="3820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2.</a:t>
            </a:r>
            <a:r>
              <a:rPr lang="ja-JP" altLang="en-US" dirty="0"/>
              <a:t>自動で運賃･有効期間が計算され</a:t>
            </a:r>
            <a:endParaRPr lang="en-US" altLang="ja-JP" dirty="0"/>
          </a:p>
          <a:p>
            <a:r>
              <a:rPr lang="en-US" altLang="ja-JP" dirty="0"/>
              <a:t>   </a:t>
            </a:r>
            <a:r>
              <a:rPr lang="ja-JP" altLang="en-US" dirty="0"/>
              <a:t>切符画像が出力される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D0F5D88-9EAC-454A-8C04-B1DA15F1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055" y="3192450"/>
            <a:ext cx="3477723" cy="231526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4706181-46E2-4B32-BF89-E294786F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65" y="3000547"/>
            <a:ext cx="5932169" cy="354337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E4D88A-0874-426A-8A3F-9D3B7A0C926D}"/>
              </a:ext>
            </a:extLst>
          </p:cNvPr>
          <p:cNvSpPr txBox="1"/>
          <p:nvPr/>
        </p:nvSpPr>
        <p:spPr>
          <a:xfrm>
            <a:off x="7191955" y="5714112"/>
            <a:ext cx="408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特定都区市内･経路特定区間･大環状線など</a:t>
            </a:r>
            <a:r>
              <a:rPr lang="ja-JP" altLang="en-US" b="1" dirty="0">
                <a:solidFill>
                  <a:srgbClr val="FF0000"/>
                </a:solidFill>
              </a:rPr>
              <a:t>特例も全自動計算対応ずみ</a:t>
            </a:r>
            <a:r>
              <a:rPr lang="en-US" altLang="ja-JP" dirty="0"/>
              <a:t>!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410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2BD80-6A01-46C2-A55A-8081FC36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大幅に進化した</a:t>
            </a:r>
            <a:r>
              <a:rPr kumimoji="1" lang="en-US" altLang="ja-JP" dirty="0"/>
              <a:t>IRTS (</a:t>
            </a:r>
            <a:r>
              <a:rPr kumimoji="1" lang="ja-JP" altLang="en-US" dirty="0"/>
              <a:t>その</a:t>
            </a:r>
            <a:r>
              <a:rPr kumimoji="1" lang="en-US" altLang="ja-JP" dirty="0"/>
              <a:t>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B252BF-7533-40CA-8E38-5F3298F6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南栄・生方など特定都市内の駅と、その都市の中心駅から営業キロが</a:t>
            </a:r>
            <a:r>
              <a:rPr lang="en-US" altLang="ja-JP" dirty="0"/>
              <a:t>201km</a:t>
            </a:r>
            <a:r>
              <a:rPr lang="ja-JP" altLang="en-US" dirty="0"/>
              <a:t>以上ある駅との区間の運賃は、中心駅から計算</a:t>
            </a:r>
            <a:endParaRPr lang="en-US" altLang="ja-JP" dirty="0"/>
          </a:p>
          <a:p>
            <a:r>
              <a:rPr kumimoji="1" lang="ja-JP" altLang="en-US" dirty="0"/>
              <a:t>例「魚谷→赤松」 </a:t>
            </a:r>
            <a:r>
              <a:rPr kumimoji="1" lang="en-US" altLang="ja-JP" dirty="0"/>
              <a:t>(</a:t>
            </a:r>
            <a:r>
              <a:rPr kumimoji="1" lang="ja-JP" altLang="en-US" dirty="0"/>
              <a:t>営業キロ</a:t>
            </a:r>
            <a:r>
              <a:rPr kumimoji="1" lang="en-US" altLang="ja-JP" dirty="0"/>
              <a:t>353.1 km)</a:t>
            </a:r>
          </a:p>
          <a:p>
            <a:r>
              <a:rPr kumimoji="1" lang="ja-JP" altLang="en-US" dirty="0"/>
              <a:t>魚谷は南栄都区内にある駅</a:t>
            </a:r>
            <a:endParaRPr kumimoji="1" lang="en-US" altLang="ja-JP" dirty="0"/>
          </a:p>
          <a:p>
            <a:r>
              <a:rPr kumimoji="1" lang="ja-JP" altLang="en-US" dirty="0"/>
              <a:t>中心駅の南栄から赤松までは</a:t>
            </a:r>
            <a:r>
              <a:rPr kumimoji="1" lang="en-US" altLang="ja-JP" dirty="0"/>
              <a:t>201 km</a:t>
            </a:r>
            <a:r>
              <a:rPr kumimoji="1" lang="ja-JP" altLang="en-US" dirty="0"/>
              <a:t>以上</a:t>
            </a:r>
            <a:endParaRPr kumimoji="1" lang="en-US" altLang="ja-JP" dirty="0"/>
          </a:p>
          <a:p>
            <a:r>
              <a:rPr kumimoji="1" lang="ja-JP" altLang="en-US" dirty="0"/>
              <a:t>運賃は「南栄→赤松」</a:t>
            </a:r>
            <a:r>
              <a:rPr kumimoji="1" lang="en-US" altLang="ja-JP" dirty="0"/>
              <a:t>(347.0 km)</a:t>
            </a:r>
            <a:r>
              <a:rPr kumimoji="1" lang="ja-JP" altLang="en-US" dirty="0"/>
              <a:t>で計算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5B6A5FD-96C7-48FD-88BF-698B3758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816" y="2958306"/>
            <a:ext cx="3059113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E6991D6-B2D0-4623-A31B-6E93952AB231}"/>
              </a:ext>
            </a:extLst>
          </p:cNvPr>
          <p:cNvGrpSpPr/>
          <p:nvPr/>
        </p:nvGrpSpPr>
        <p:grpSpPr>
          <a:xfrm>
            <a:off x="1733384" y="4850296"/>
            <a:ext cx="4745603" cy="1381359"/>
            <a:chOff x="1733384" y="4850296"/>
            <a:chExt cx="4745603" cy="1381359"/>
          </a:xfrm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16ED32DE-0AD4-433F-B03A-7319B29402FD}"/>
                </a:ext>
              </a:extLst>
            </p:cNvPr>
            <p:cNvSpPr/>
            <p:nvPr/>
          </p:nvSpPr>
          <p:spPr>
            <a:xfrm>
              <a:off x="3386593" y="5245871"/>
              <a:ext cx="155051" cy="15505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9C9C50D1-A582-42D8-A2FA-3C6E1212C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9656" y="5323397"/>
              <a:ext cx="2556344" cy="19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B07B1CF9-D109-4D7C-B486-9BE48A84A0AE}"/>
                </a:ext>
              </a:extLst>
            </p:cNvPr>
            <p:cNvSpPr/>
            <p:nvPr/>
          </p:nvSpPr>
          <p:spPr>
            <a:xfrm>
              <a:off x="6051605" y="5245870"/>
              <a:ext cx="155051" cy="15505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F6CF6CC8-B42B-4A13-8111-752C9BD1E786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520563" y="5323397"/>
              <a:ext cx="866030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F0D0F2DC-96AD-48CB-8077-3C2421AB2E35}"/>
                </a:ext>
              </a:extLst>
            </p:cNvPr>
            <p:cNvSpPr/>
            <p:nvPr/>
          </p:nvSpPr>
          <p:spPr>
            <a:xfrm>
              <a:off x="2337021" y="5245869"/>
              <a:ext cx="155051" cy="15505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16FDA38-8618-4181-A57C-4A6A228B9120}"/>
                </a:ext>
              </a:extLst>
            </p:cNvPr>
            <p:cNvSpPr txBox="1"/>
            <p:nvPr/>
          </p:nvSpPr>
          <p:spPr>
            <a:xfrm>
              <a:off x="2064689" y="5400920"/>
              <a:ext cx="69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魚谷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29BAC17-E2E4-4E6E-9E75-86D321965B77}"/>
                </a:ext>
              </a:extLst>
            </p:cNvPr>
            <p:cNvSpPr txBox="1"/>
            <p:nvPr/>
          </p:nvSpPr>
          <p:spPr>
            <a:xfrm>
              <a:off x="3114261" y="5419610"/>
              <a:ext cx="69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南栄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1945C43-D07E-4309-90AD-E7996C9E4098}"/>
                </a:ext>
              </a:extLst>
            </p:cNvPr>
            <p:cNvSpPr txBox="1"/>
            <p:nvPr/>
          </p:nvSpPr>
          <p:spPr>
            <a:xfrm>
              <a:off x="5779273" y="5423978"/>
              <a:ext cx="69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赤松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674F6DA-4C44-4F35-83F8-F64299044B64}"/>
                </a:ext>
              </a:extLst>
            </p:cNvPr>
            <p:cNvSpPr txBox="1"/>
            <p:nvPr/>
          </p:nvSpPr>
          <p:spPr>
            <a:xfrm>
              <a:off x="4103138" y="4984841"/>
              <a:ext cx="1072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/>
                <a:t>347.0 km</a:t>
              </a:r>
              <a:endParaRPr lang="ja-JP" altLang="en-US" sz="16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CA7AD632-0173-408A-9B96-ECB1B0673625}"/>
                </a:ext>
              </a:extLst>
            </p:cNvPr>
            <p:cNvSpPr txBox="1"/>
            <p:nvPr/>
          </p:nvSpPr>
          <p:spPr>
            <a:xfrm>
              <a:off x="2567410" y="4984841"/>
              <a:ext cx="808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/>
                <a:t>6.1 km</a:t>
              </a:r>
              <a:endParaRPr lang="ja-JP" altLang="en-US" sz="1600" dirty="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249075-50BD-4274-91CF-6D88C3018DEC}"/>
                </a:ext>
              </a:extLst>
            </p:cNvPr>
            <p:cNvSpPr/>
            <p:nvPr/>
          </p:nvSpPr>
          <p:spPr>
            <a:xfrm>
              <a:off x="1733384" y="4850296"/>
              <a:ext cx="2361801" cy="1037645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75F69EC-F064-45B7-A26B-0EC48A250D69}"/>
                </a:ext>
              </a:extLst>
            </p:cNvPr>
            <p:cNvSpPr txBox="1"/>
            <p:nvPr/>
          </p:nvSpPr>
          <p:spPr>
            <a:xfrm>
              <a:off x="2238292" y="5893101"/>
              <a:ext cx="12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南栄都区内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8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40EC-8886-4619-B6FD-22FDB5C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大幅に進化した</a:t>
            </a:r>
            <a:r>
              <a:rPr lang="en-US" altLang="ja-JP" dirty="0"/>
              <a:t>IRTS (</a:t>
            </a:r>
            <a:r>
              <a:rPr lang="ja-JP" altLang="en-US" dirty="0"/>
              <a:t>その</a:t>
            </a:r>
            <a:r>
              <a:rPr lang="en-US" altLang="ja-JP" dirty="0"/>
              <a:t>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5CD90-35B2-4683-BD5C-F0CB1DBF1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五布</a:t>
            </a:r>
            <a:r>
              <a:rPr kumimoji="1" lang="en-US" altLang="ja-JP" dirty="0"/>
              <a:t>-</a:t>
            </a:r>
            <a:r>
              <a:rPr kumimoji="1" lang="ja-JP" altLang="en-US" dirty="0"/>
              <a:t>久門など特定の区間では、どちらの経路を利用する場合でも短い方の経路で運賃を計算</a:t>
            </a:r>
            <a:endParaRPr kumimoji="1" lang="en-US" altLang="ja-JP" dirty="0"/>
          </a:p>
          <a:p>
            <a:r>
              <a:rPr kumimoji="1" lang="ja-JP" altLang="en-US" dirty="0"/>
              <a:t>ただし、利用する経路が両方に跨がる場合を除く</a:t>
            </a:r>
            <a:endParaRPr kumimoji="1" lang="en-US" altLang="ja-JP" dirty="0"/>
          </a:p>
          <a:p>
            <a:r>
              <a:rPr lang="ja-JP" altLang="en-US" dirty="0"/>
              <a:t>例「尾花→仁科」</a:t>
            </a:r>
            <a:endParaRPr lang="en-US" altLang="ja-JP" dirty="0"/>
          </a:p>
          <a:p>
            <a:r>
              <a:rPr kumimoji="1" lang="ja-JP" altLang="en-US" dirty="0"/>
              <a:t>長経路</a:t>
            </a:r>
            <a:r>
              <a:rPr kumimoji="1" lang="en-US" altLang="ja-JP" dirty="0"/>
              <a:t>(</a:t>
            </a:r>
            <a:r>
              <a:rPr kumimoji="1" lang="ja-JP" altLang="en-US" dirty="0"/>
              <a:t>小沼経由</a:t>
            </a:r>
            <a:r>
              <a:rPr kumimoji="1" lang="en-US" altLang="ja-JP" dirty="0"/>
              <a:t>85.0 km)</a:t>
            </a:r>
            <a:r>
              <a:rPr kumimoji="1" lang="ja-JP" altLang="en-US" dirty="0"/>
              <a:t>を利用する場合も</a:t>
            </a:r>
            <a:br>
              <a:rPr kumimoji="1" lang="en-US" altLang="ja-JP" dirty="0"/>
            </a:br>
            <a:r>
              <a:rPr kumimoji="1" lang="ja-JP" altLang="en-US" dirty="0"/>
              <a:t>短経路</a:t>
            </a:r>
            <a:r>
              <a:rPr kumimoji="1" lang="en-US" altLang="ja-JP" dirty="0"/>
              <a:t>(</a:t>
            </a:r>
            <a:r>
              <a:rPr kumimoji="1" lang="ja-JP" altLang="en-US" dirty="0"/>
              <a:t>野々宮経由</a:t>
            </a:r>
            <a:r>
              <a:rPr kumimoji="1" lang="en-US" altLang="ja-JP" dirty="0"/>
              <a:t>66.4 km)</a:t>
            </a:r>
            <a:r>
              <a:rPr kumimoji="1" lang="ja-JP" altLang="en-US" dirty="0"/>
              <a:t>で計算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82C854-35A6-49EC-BB6E-C63B54F40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03" y="3490622"/>
            <a:ext cx="3060701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2059" name="グループ化 2058">
            <a:extLst>
              <a:ext uri="{FF2B5EF4-FFF2-40B4-BE49-F238E27FC236}">
                <a16:creationId xmlns:a16="http://schemas.microsoft.com/office/drawing/2014/main" id="{A7507097-132B-4322-9BEF-1BD64C75A388}"/>
              </a:ext>
            </a:extLst>
          </p:cNvPr>
          <p:cNvGrpSpPr/>
          <p:nvPr/>
        </p:nvGrpSpPr>
        <p:grpSpPr>
          <a:xfrm>
            <a:off x="1437564" y="4748023"/>
            <a:ext cx="4927762" cy="1296622"/>
            <a:chOff x="1437564" y="4748023"/>
            <a:chExt cx="4927762" cy="1296622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ED9A4390-7F39-4923-A423-C06396692DA7}"/>
                </a:ext>
              </a:extLst>
            </p:cNvPr>
            <p:cNvCxnSpPr>
              <a:cxnSpLocks/>
              <a:stCxn id="10" idx="6"/>
              <a:endCxn id="6" idx="2"/>
            </p:cNvCxnSpPr>
            <p:nvPr/>
          </p:nvCxnSpPr>
          <p:spPr>
            <a:xfrm>
              <a:off x="1864947" y="5308483"/>
              <a:ext cx="108846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FC8D0156-4DB7-4C29-9414-D11BAD31031C}"/>
                </a:ext>
              </a:extLst>
            </p:cNvPr>
            <p:cNvSpPr/>
            <p:nvPr/>
          </p:nvSpPr>
          <p:spPr>
            <a:xfrm>
              <a:off x="2953412" y="5230957"/>
              <a:ext cx="155051" cy="15505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06DB3EDB-60B1-45B3-B3A5-CCA0EE619368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>
              <a:off x="3769289" y="5173545"/>
              <a:ext cx="961274" cy="1349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F18C40F-04F8-4DFE-8CC6-3C847A478DE0}"/>
                </a:ext>
              </a:extLst>
            </p:cNvPr>
            <p:cNvSpPr/>
            <p:nvPr/>
          </p:nvSpPr>
          <p:spPr>
            <a:xfrm>
              <a:off x="4730563" y="5230957"/>
              <a:ext cx="155051" cy="15505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2168329D-BF99-4652-9090-D8A162410B7D}"/>
                </a:ext>
              </a:extLst>
            </p:cNvPr>
            <p:cNvSpPr/>
            <p:nvPr/>
          </p:nvSpPr>
          <p:spPr>
            <a:xfrm>
              <a:off x="1709896" y="5230957"/>
              <a:ext cx="155051" cy="15505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483817C-8225-49D3-8032-F0DD7A441618}"/>
                </a:ext>
              </a:extLst>
            </p:cNvPr>
            <p:cNvSpPr txBox="1"/>
            <p:nvPr/>
          </p:nvSpPr>
          <p:spPr>
            <a:xfrm>
              <a:off x="1437564" y="5386008"/>
              <a:ext cx="69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尾花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DC08469-C39E-4853-88C6-A792D95E4BCD}"/>
                </a:ext>
              </a:extLst>
            </p:cNvPr>
            <p:cNvSpPr txBox="1"/>
            <p:nvPr/>
          </p:nvSpPr>
          <p:spPr>
            <a:xfrm>
              <a:off x="2691815" y="5377019"/>
              <a:ext cx="69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五布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3DFB2BF-F8BB-460D-84C3-908FA0490B69}"/>
                </a:ext>
              </a:extLst>
            </p:cNvPr>
            <p:cNvSpPr txBox="1"/>
            <p:nvPr/>
          </p:nvSpPr>
          <p:spPr>
            <a:xfrm>
              <a:off x="4337556" y="5675313"/>
              <a:ext cx="69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小沼</a:t>
              </a:r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69B6E708-F358-45BF-9732-29FF8D994115}"/>
                </a:ext>
              </a:extLst>
            </p:cNvPr>
            <p:cNvSpPr/>
            <p:nvPr/>
          </p:nvSpPr>
          <p:spPr>
            <a:xfrm>
              <a:off x="3614238" y="5096019"/>
              <a:ext cx="155051" cy="15505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4EF3A309-8484-48E6-B873-36B1C89BD311}"/>
                </a:ext>
              </a:extLst>
            </p:cNvPr>
            <p:cNvSpPr txBox="1"/>
            <p:nvPr/>
          </p:nvSpPr>
          <p:spPr>
            <a:xfrm>
              <a:off x="3224500" y="4748023"/>
              <a:ext cx="978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野々宮</a:t>
              </a:r>
            </a:p>
          </p:txBody>
        </p: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7CA24B17-0854-4C31-AE28-7EE58267CAC5}"/>
                </a:ext>
              </a:extLst>
            </p:cNvPr>
            <p:cNvCxnSpPr>
              <a:cxnSpLocks/>
              <a:stCxn id="6" idx="5"/>
              <a:endCxn id="32" idx="2"/>
            </p:cNvCxnSpPr>
            <p:nvPr/>
          </p:nvCxnSpPr>
          <p:spPr>
            <a:xfrm>
              <a:off x="3085756" y="5363301"/>
              <a:ext cx="1181986" cy="400749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A07D772A-CF67-420D-8E0F-A607EEFF0F15}"/>
                </a:ext>
              </a:extLst>
            </p:cNvPr>
            <p:cNvCxnSpPr>
              <a:cxnSpLocks/>
              <a:stCxn id="8" idx="3"/>
              <a:endCxn id="32" idx="7"/>
            </p:cNvCxnSpPr>
            <p:nvPr/>
          </p:nvCxnSpPr>
          <p:spPr>
            <a:xfrm flipH="1">
              <a:off x="4400086" y="5363301"/>
              <a:ext cx="353184" cy="34593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208D798D-73F9-43BF-8345-E77F007A70E2}"/>
                </a:ext>
              </a:extLst>
            </p:cNvPr>
            <p:cNvSpPr/>
            <p:nvPr/>
          </p:nvSpPr>
          <p:spPr>
            <a:xfrm>
              <a:off x="4267742" y="5686524"/>
              <a:ext cx="155051" cy="15505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F9822D6-B4B1-45E8-87E4-78143FC99165}"/>
                </a:ext>
              </a:extLst>
            </p:cNvPr>
            <p:cNvCxnSpPr>
              <a:cxnSpLocks/>
              <a:stCxn id="8" idx="6"/>
              <a:endCxn id="34" idx="2"/>
            </p:cNvCxnSpPr>
            <p:nvPr/>
          </p:nvCxnSpPr>
          <p:spPr>
            <a:xfrm>
              <a:off x="4885614" y="5308483"/>
              <a:ext cx="1027023" cy="49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F4A58CAE-BEC2-430B-8B65-66289613934A}"/>
                </a:ext>
              </a:extLst>
            </p:cNvPr>
            <p:cNvSpPr/>
            <p:nvPr/>
          </p:nvSpPr>
          <p:spPr>
            <a:xfrm>
              <a:off x="5912637" y="5235919"/>
              <a:ext cx="155051" cy="15505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C992283-5505-4C1A-A4AA-E482051CF82B}"/>
                </a:ext>
              </a:extLst>
            </p:cNvPr>
            <p:cNvSpPr txBox="1"/>
            <p:nvPr/>
          </p:nvSpPr>
          <p:spPr>
            <a:xfrm>
              <a:off x="4452953" y="4871682"/>
              <a:ext cx="69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久門</a:t>
              </a: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8BEB677-E2FF-4DA6-914C-ABC78A5FB262}"/>
                </a:ext>
              </a:extLst>
            </p:cNvPr>
            <p:cNvSpPr txBox="1"/>
            <p:nvPr/>
          </p:nvSpPr>
          <p:spPr>
            <a:xfrm>
              <a:off x="5665612" y="5387945"/>
              <a:ext cx="69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仁科</a:t>
              </a:r>
            </a:p>
          </p:txBody>
        </p: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EA1E6CD8-6EAE-45C1-BA03-742027A280C3}"/>
                </a:ext>
              </a:extLst>
            </p:cNvPr>
            <p:cNvCxnSpPr>
              <a:cxnSpLocks/>
              <a:stCxn id="6" idx="6"/>
              <a:endCxn id="23" idx="2"/>
            </p:cNvCxnSpPr>
            <p:nvPr/>
          </p:nvCxnSpPr>
          <p:spPr>
            <a:xfrm flipV="1">
              <a:off x="3108463" y="5173545"/>
              <a:ext cx="505775" cy="1349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0419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C1C0C5-58C5-4F56-9838-67430B33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「想像地図研究所」に関して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0B8BAE-6671-4BC6-879E-FC60D25F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団体名</a:t>
            </a:r>
            <a:endParaRPr kumimoji="1" lang="en-US" altLang="ja-JP" dirty="0"/>
          </a:p>
          <a:p>
            <a:r>
              <a:rPr kumimoji="1" lang="ja-JP" altLang="en-US" dirty="0"/>
              <a:t>想像地図描画等を行うことを目的に </a:t>
            </a:r>
            <a:r>
              <a:rPr kumimoji="1" lang="en-US" altLang="ja-JP" dirty="0"/>
              <a:t>2011/08/15</a:t>
            </a:r>
            <a:r>
              <a:rPr lang="ja-JP" altLang="en-US" dirty="0"/>
              <a:t> </a:t>
            </a:r>
            <a:r>
              <a:rPr kumimoji="1" lang="ja-JP" altLang="en-US" dirty="0"/>
              <a:t>設立</a:t>
            </a:r>
            <a:endParaRPr kumimoji="1" lang="en-US" altLang="ja-JP" dirty="0"/>
          </a:p>
          <a:p>
            <a:r>
              <a:rPr kumimoji="1" lang="ja-JP" altLang="en-US" dirty="0"/>
              <a:t>想像地図以外に架空言語</a:t>
            </a:r>
            <a:r>
              <a:rPr lang="en-US" altLang="ja-JP" dirty="0"/>
              <a:t>,</a:t>
            </a:r>
            <a:r>
              <a:rPr kumimoji="1" lang="ja-JP" altLang="en-US" dirty="0"/>
              <a:t>駅名替え歌の製作</a:t>
            </a:r>
            <a:r>
              <a:rPr kumimoji="1" lang="en-US" altLang="ja-JP" dirty="0"/>
              <a:t>,</a:t>
            </a:r>
            <a:r>
              <a:rPr kumimoji="1" lang="en-US" altLang="ja-JP" dirty="0" err="1"/>
              <a:t>Tanukipedia</a:t>
            </a:r>
            <a:r>
              <a:rPr kumimoji="1" lang="ja-JP" altLang="en-US" dirty="0"/>
              <a:t>運営も</a:t>
            </a:r>
            <a:endParaRPr kumimoji="1" lang="en-US" altLang="ja-JP" dirty="0"/>
          </a:p>
          <a:p>
            <a:r>
              <a:rPr kumimoji="1" lang="en-US" altLang="ja-JP" dirty="0"/>
              <a:t>2017/04/01</a:t>
            </a:r>
            <a:r>
              <a:rPr kumimoji="1" lang="ja-JP" altLang="en-US" dirty="0"/>
              <a:t>　</a:t>
            </a:r>
            <a:r>
              <a:rPr kumimoji="1" lang="ja-JP" altLang="en-US" b="1" dirty="0"/>
              <a:t>豆腐小僧</a:t>
            </a:r>
            <a:r>
              <a:rPr kumimoji="1" lang="ja-JP" altLang="en-US" dirty="0"/>
              <a:t> 氏 加入</a:t>
            </a:r>
            <a:endParaRPr kumimoji="1" lang="en-US" altLang="ja-JP" dirty="0"/>
          </a:p>
          <a:p>
            <a:r>
              <a:rPr kumimoji="1" lang="en-US" altLang="ja-JP" dirty="0"/>
              <a:t>2018/12/17</a:t>
            </a:r>
            <a:r>
              <a:rPr kumimoji="1" lang="ja-JP" altLang="en-US" dirty="0"/>
              <a:t>　</a:t>
            </a:r>
            <a:r>
              <a:rPr kumimoji="1" lang="ja-JP" altLang="en-US" b="1" dirty="0"/>
              <a:t>双叶 舞</a:t>
            </a:r>
            <a:r>
              <a:rPr kumimoji="1" lang="ja-JP" altLang="en-US" dirty="0"/>
              <a:t> 氏 </a:t>
            </a:r>
            <a:r>
              <a:rPr lang="ja-JP" altLang="en-US" dirty="0"/>
              <a:t>加入</a:t>
            </a:r>
            <a:endParaRPr lang="en-US" altLang="ja-JP" dirty="0"/>
          </a:p>
          <a:p>
            <a:r>
              <a:rPr lang="en-US" altLang="ja-JP" dirty="0"/>
              <a:t>2019/08/05</a:t>
            </a:r>
            <a:r>
              <a:rPr lang="ja-JP" altLang="en-US" dirty="0"/>
              <a:t>　</a:t>
            </a:r>
            <a:r>
              <a:rPr lang="ja-JP" altLang="en-US" b="1" dirty="0"/>
              <a:t>ぶちょーおるた</a:t>
            </a:r>
            <a:r>
              <a:rPr lang="ja-JP" altLang="en-US" dirty="0"/>
              <a:t> 氏 加入</a:t>
            </a:r>
            <a:endParaRPr lang="en-US" altLang="ja-JP" dirty="0"/>
          </a:p>
          <a:p>
            <a:r>
              <a:rPr lang="en-US" altLang="ja-JP" dirty="0"/>
              <a:t>2019/11/24</a:t>
            </a:r>
            <a:r>
              <a:rPr lang="ja-JP" altLang="en-US" dirty="0"/>
              <a:t>　</a:t>
            </a:r>
            <a:r>
              <a:rPr lang="ja-JP" altLang="en-US" b="1" dirty="0"/>
              <a:t>時雨薫</a:t>
            </a:r>
            <a:r>
              <a:rPr lang="ja-JP" altLang="en-US" dirty="0"/>
              <a:t> 氏、</a:t>
            </a:r>
            <a:r>
              <a:rPr lang="en-US" altLang="ja-JP" b="1" dirty="0" err="1"/>
              <a:t>Fafs</a:t>
            </a:r>
            <a:r>
              <a:rPr lang="en-US" altLang="ja-JP" dirty="0"/>
              <a:t> </a:t>
            </a:r>
            <a:r>
              <a:rPr lang="ja-JP" altLang="en-US" dirty="0"/>
              <a:t>氏 加入</a:t>
            </a:r>
            <a:endParaRPr lang="en-US" altLang="ja-JP" dirty="0"/>
          </a:p>
          <a:p>
            <a:r>
              <a:rPr lang="ja-JP" altLang="en-US" dirty="0"/>
              <a:t>現在</a:t>
            </a:r>
            <a:r>
              <a:rPr lang="en-US" altLang="ja-JP" dirty="0"/>
              <a:t>10</a:t>
            </a:r>
            <a:r>
              <a:rPr lang="ja-JP" altLang="en-US" dirty="0"/>
              <a:t>名</a:t>
            </a:r>
            <a:endParaRPr lang="en-US" altLang="ja-JP" dirty="0"/>
          </a:p>
          <a:p>
            <a:r>
              <a:rPr lang="ja-JP" altLang="en-US" dirty="0"/>
              <a:t>今後も増えるかも</a:t>
            </a:r>
            <a:r>
              <a:rPr lang="en-US" altLang="ja-JP" dirty="0"/>
              <a:t>?</a:t>
            </a:r>
            <a:r>
              <a:rPr lang="ja-JP" altLang="en-US" dirty="0"/>
              <a:t>　というか増えて欲しい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430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2041B9-87C8-4478-B877-E60B71A3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架空言語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E737AE-A826-4C20-9B79-19621A1A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想像地図世界は「異世界」</a:t>
            </a:r>
            <a:endParaRPr kumimoji="1" lang="en-US" altLang="ja-JP" dirty="0"/>
          </a:p>
          <a:p>
            <a:r>
              <a:rPr kumimoji="1" lang="ja-JP" altLang="en-US" dirty="0"/>
              <a:t>なのに日本語が通じるのはおかしい</a:t>
            </a:r>
            <a:endParaRPr kumimoji="1" lang="en-US" altLang="ja-JP" dirty="0"/>
          </a:p>
          <a:p>
            <a:r>
              <a:rPr kumimoji="1" lang="ja-JP" altLang="en-US" dirty="0"/>
              <a:t>それゆえ</a:t>
            </a:r>
            <a:r>
              <a:rPr kumimoji="1" lang="ja-JP" altLang="en-US" dirty="0">
                <a:solidFill>
                  <a:srgbClr val="FF0000"/>
                </a:solidFill>
              </a:rPr>
              <a:t>城栄では本当は日本語と異なる言語が使われているが、想像地図はそれを</a:t>
            </a:r>
            <a:r>
              <a:rPr kumimoji="1" lang="ja-JP" altLang="en-US" b="1" u="sng" dirty="0">
                <a:solidFill>
                  <a:srgbClr val="FF0000"/>
                </a:solidFill>
              </a:rPr>
              <a:t>日本風に翻訳したもの</a:t>
            </a:r>
            <a:r>
              <a:rPr kumimoji="1" lang="ja-JP" altLang="en-US" dirty="0">
                <a:solidFill>
                  <a:srgbClr val="FF0000"/>
                </a:solidFill>
              </a:rPr>
              <a:t>である</a:t>
            </a:r>
            <a:r>
              <a:rPr kumimoji="1" lang="ja-JP" altLang="en-US" dirty="0"/>
              <a:t>と設定していた</a:t>
            </a:r>
            <a:endParaRPr kumimoji="1" lang="en-US" altLang="ja-JP" dirty="0"/>
          </a:p>
          <a:p>
            <a:r>
              <a:rPr kumimoji="1" lang="ja-JP" altLang="en-US" dirty="0"/>
              <a:t>それでも、やっぱり</a:t>
            </a:r>
            <a:r>
              <a:rPr kumimoji="1" lang="ja-JP" altLang="en-US" b="1" dirty="0"/>
              <a:t>言語も作ろう</a:t>
            </a:r>
            <a:r>
              <a:rPr kumimoji="1" lang="en-US" altLang="ja-JP" dirty="0"/>
              <a:t>!</a:t>
            </a:r>
          </a:p>
          <a:p>
            <a:r>
              <a:rPr kumimoji="1" lang="ja-JP" altLang="en-US" dirty="0"/>
              <a:t>中断期間あったが、言語担当メンバー加入により再開</a:t>
            </a:r>
            <a:r>
              <a:rPr kumimoji="1" lang="en-US" altLang="ja-JP" dirty="0"/>
              <a:t>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003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A7A284-F37D-44DA-A6CB-BBB6579D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どんな言語を作るか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0C7A43-11FC-4B6B-81C4-54B6F285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b="1" dirty="0"/>
              <a:t>千織語</a:t>
            </a:r>
            <a:endParaRPr kumimoji="1" lang="en-US" altLang="ja-JP" b="1" dirty="0"/>
          </a:p>
          <a:p>
            <a:pPr lvl="1"/>
            <a:r>
              <a:rPr kumimoji="1" lang="ja-JP" altLang="en-US" dirty="0"/>
              <a:t>城栄国の西側にある大陸国家の言語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2019/08/15</a:t>
            </a:r>
            <a:r>
              <a:rPr kumimoji="1" lang="ja-JP" altLang="en-US" dirty="0"/>
              <a:t>に加入した ぶちょーおるた氏 が担当</a:t>
            </a:r>
            <a:endParaRPr kumimoji="1" lang="en-US" altLang="ja-JP" dirty="0"/>
          </a:p>
          <a:p>
            <a:r>
              <a:rPr kumimoji="1" lang="ja-JP" altLang="en-US" b="1" dirty="0"/>
              <a:t>更紗語</a:t>
            </a:r>
            <a:endParaRPr kumimoji="1" lang="en-US" altLang="ja-JP" b="1" dirty="0"/>
          </a:p>
          <a:p>
            <a:pPr lvl="1"/>
            <a:r>
              <a:rPr kumimoji="1" lang="ja-JP" altLang="en-US" dirty="0"/>
              <a:t>城栄国で</a:t>
            </a:r>
            <a:r>
              <a:rPr kumimoji="1" lang="en-US" altLang="ja-JP" dirty="0"/>
              <a:t>”</a:t>
            </a:r>
            <a:r>
              <a:rPr kumimoji="1" lang="ja-JP" altLang="en-US" dirty="0"/>
              <a:t>本当は</a:t>
            </a:r>
            <a:r>
              <a:rPr kumimoji="1" lang="en-US" altLang="ja-JP" dirty="0"/>
              <a:t>”</a:t>
            </a:r>
            <a:r>
              <a:rPr kumimoji="1" lang="ja-JP" altLang="en-US" dirty="0"/>
              <a:t>使われている言語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2019/11/24</a:t>
            </a:r>
            <a:r>
              <a:rPr kumimoji="1" lang="ja-JP" altLang="en-US" dirty="0"/>
              <a:t>に加入した 時雨薫氏 が担当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例文「</a:t>
            </a:r>
            <a:r>
              <a:rPr kumimoji="1" lang="en-US" altLang="ja-JP" b="1" dirty="0" err="1"/>
              <a:t>Hiriya</a:t>
            </a:r>
            <a:r>
              <a:rPr lang="en-US" altLang="ja-JP" b="1" dirty="0"/>
              <a:t> </a:t>
            </a:r>
            <a:r>
              <a:rPr lang="en-US" altLang="ja-JP" b="1" dirty="0" err="1"/>
              <a:t>hixi</a:t>
            </a:r>
            <a:r>
              <a:rPr lang="en-US" altLang="ja-JP" b="1" dirty="0"/>
              <a:t> </a:t>
            </a:r>
            <a:r>
              <a:rPr lang="en-US" altLang="ja-JP" b="1" dirty="0" err="1"/>
              <a:t>Furiiya</a:t>
            </a:r>
            <a:r>
              <a:rPr lang="en-US" altLang="ja-JP" b="1" dirty="0"/>
              <a:t> </a:t>
            </a:r>
            <a:r>
              <a:rPr lang="en-US" altLang="ja-JP" b="1" dirty="0" err="1"/>
              <a:t>kwore</a:t>
            </a:r>
            <a:r>
              <a:rPr lang="ja-JP" altLang="en-US" dirty="0"/>
              <a:t>」</a:t>
            </a:r>
            <a:r>
              <a:rPr lang="en-US" altLang="ja-JP" dirty="0"/>
              <a:t>(</a:t>
            </a:r>
            <a:r>
              <a:rPr lang="ja-JP" altLang="en-US" dirty="0"/>
              <a:t>日里屋から降井屋まで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kumimoji="1" lang="ja-JP" altLang="en-US" b="1" dirty="0"/>
              <a:t>英語風の言語</a:t>
            </a:r>
            <a:r>
              <a:rPr kumimoji="1" lang="en-US" altLang="ja-JP" dirty="0"/>
              <a:t>(</a:t>
            </a:r>
            <a:r>
              <a:rPr kumimoji="1" lang="ja-JP" altLang="en-US" dirty="0"/>
              <a:t>仮称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/>
              <a:t>2019/11/24</a:t>
            </a:r>
            <a:r>
              <a:rPr lang="ja-JP" altLang="en-US" dirty="0"/>
              <a:t>に加入した </a:t>
            </a:r>
            <a:r>
              <a:rPr lang="en-US" altLang="ja-JP" dirty="0" err="1"/>
              <a:t>Fafs</a:t>
            </a:r>
            <a:r>
              <a:rPr lang="ja-JP" altLang="en-US" dirty="0"/>
              <a:t>氏 が担当</a:t>
            </a:r>
            <a:endParaRPr lang="en-US" altLang="ja-JP" dirty="0"/>
          </a:p>
          <a:p>
            <a:r>
              <a:rPr lang="ja-JP" altLang="en-US" dirty="0"/>
              <a:t>これ以外の言語も計画・構想あり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152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681AE9-26EA-4774-BD80-F04DA549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地名と架空言語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E3C453-24EE-4B28-8FC7-57492A038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城栄国で</a:t>
            </a:r>
            <a:r>
              <a:rPr kumimoji="1" lang="en-US" altLang="ja-JP" dirty="0"/>
              <a:t>”</a:t>
            </a:r>
            <a:r>
              <a:rPr kumimoji="1" lang="ja-JP" altLang="en-US" dirty="0"/>
              <a:t>本当は</a:t>
            </a:r>
            <a:r>
              <a:rPr kumimoji="1" lang="en-US" altLang="ja-JP" dirty="0"/>
              <a:t>”</a:t>
            </a:r>
            <a:r>
              <a:rPr kumimoji="1" lang="ja-JP" altLang="en-US" dirty="0"/>
              <a:t>使われている言語は</a:t>
            </a:r>
            <a:r>
              <a:rPr kumimoji="1" lang="ja-JP" altLang="en-US" b="1" dirty="0"/>
              <a:t>更紗語</a:t>
            </a:r>
            <a:endParaRPr kumimoji="1" lang="en-US" altLang="ja-JP" b="1" dirty="0"/>
          </a:p>
          <a:p>
            <a:r>
              <a:rPr kumimoji="1" lang="ja-JP" altLang="en-US" dirty="0"/>
              <a:t>地名はそれを日本風に訳したもの</a:t>
            </a:r>
            <a:r>
              <a:rPr kumimoji="1" lang="en-US" altLang="ja-JP" dirty="0"/>
              <a:t>…</a:t>
            </a:r>
            <a:r>
              <a:rPr kumimoji="1" lang="ja-JP" altLang="en-US" dirty="0"/>
              <a:t>とはいえ、</a:t>
            </a:r>
            <a:r>
              <a:rPr kumimoji="1" lang="en-US" altLang="ja-JP" dirty="0"/>
              <a:t>3</a:t>
            </a:r>
            <a:r>
              <a:rPr kumimoji="1" lang="ja-JP" altLang="en-US" dirty="0"/>
              <a:t>類型がある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意訳 </a:t>
            </a:r>
            <a:r>
              <a:rPr lang="en-US" altLang="ja-JP" dirty="0"/>
              <a:t>(</a:t>
            </a:r>
            <a:r>
              <a:rPr lang="ja-JP" altLang="en-US" dirty="0"/>
              <a:t>およそ</a:t>
            </a:r>
            <a:r>
              <a:rPr lang="en-US" altLang="ja-JP" dirty="0"/>
              <a:t>90%)</a:t>
            </a:r>
          </a:p>
          <a:p>
            <a:pPr marL="457200" lvl="1" indent="0">
              <a:buNone/>
            </a:pPr>
            <a:r>
              <a:rPr lang="ja-JP" altLang="en-US" dirty="0"/>
              <a:t>例</a:t>
            </a:r>
            <a:r>
              <a:rPr lang="en-US" altLang="ja-JP" dirty="0"/>
              <a:t>)</a:t>
            </a:r>
            <a:r>
              <a:rPr lang="ja-JP" altLang="en-US" dirty="0"/>
              <a:t>赤松 → 更紗語で赤い松を意味する地名を日本語訳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音訳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例</a:t>
            </a:r>
            <a:r>
              <a:rPr kumimoji="1" lang="en-US" altLang="ja-JP" dirty="0"/>
              <a:t>)</a:t>
            </a:r>
            <a:r>
              <a:rPr kumimoji="1" lang="ja-JP" altLang="en-US" dirty="0"/>
              <a:t>小宮</a:t>
            </a:r>
            <a:r>
              <a:rPr kumimoji="1" lang="en-US" altLang="ja-JP" dirty="0"/>
              <a:t> </a:t>
            </a:r>
            <a:r>
              <a:rPr kumimoji="1" lang="ja-JP" altLang="en-US" dirty="0"/>
              <a:t>→ 更紗語でコミャ </a:t>
            </a:r>
            <a:r>
              <a:rPr kumimoji="1" lang="en-US" altLang="ja-JP" dirty="0"/>
              <a:t>[</a:t>
            </a:r>
            <a:r>
              <a:rPr kumimoji="1" lang="en-US" altLang="ja-JP" dirty="0" err="1"/>
              <a:t>komʲa</a:t>
            </a:r>
            <a:r>
              <a:rPr kumimoji="1" lang="en-US" altLang="ja-JP" dirty="0"/>
              <a:t>] </a:t>
            </a:r>
            <a:r>
              <a:rPr kumimoji="1" lang="ja-JP" altLang="en-US" dirty="0"/>
              <a:t>と発音する地名に日本語風の当て字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音韻的再構築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例</a:t>
            </a:r>
            <a:r>
              <a:rPr lang="en-US" altLang="ja-JP" dirty="0"/>
              <a:t>)</a:t>
            </a:r>
            <a:r>
              <a:rPr lang="ja-JP" altLang="en-US" dirty="0"/>
              <a:t>菜綱 → 説明が難しいので省略、気になる人は後で質問してください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931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045F9C-18EA-4939-8886-9799329C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更紗語の特徴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F04BD1-FB32-43D7-A1F3-F7063100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母音は</a:t>
            </a:r>
            <a:r>
              <a:rPr kumimoji="1" lang="en-US" altLang="ja-JP" dirty="0"/>
              <a:t>5</a:t>
            </a:r>
            <a:r>
              <a:rPr kumimoji="1" lang="ja-JP" altLang="en-US" dirty="0"/>
              <a:t>種類</a:t>
            </a:r>
            <a:endParaRPr kumimoji="1" lang="en-US" altLang="ja-JP" dirty="0"/>
          </a:p>
          <a:p>
            <a:r>
              <a:rPr kumimoji="1" lang="ja-JP" altLang="en-US" dirty="0"/>
              <a:t>基本的に開音節</a:t>
            </a:r>
            <a:endParaRPr kumimoji="1" lang="en-US" altLang="ja-JP" dirty="0"/>
          </a:p>
          <a:p>
            <a:r>
              <a:rPr kumimoji="1" lang="ja-JP" altLang="en-US" dirty="0"/>
              <a:t>音節構造は</a:t>
            </a:r>
            <a:r>
              <a:rPr kumimoji="1" lang="en-US" altLang="ja-JP" dirty="0"/>
              <a:t>CV (</a:t>
            </a:r>
            <a:r>
              <a:rPr kumimoji="1" lang="ja-JP" altLang="en-US" dirty="0"/>
              <a:t>ときどき</a:t>
            </a:r>
            <a:r>
              <a:rPr kumimoji="1" lang="en-US" altLang="ja-JP" dirty="0"/>
              <a:t>CVC</a:t>
            </a:r>
            <a:r>
              <a:rPr kumimoji="1" lang="ja-JP" altLang="en-US" dirty="0"/>
              <a:t>あり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複雑な子音連続なし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それなら日本語と同じなのでは</a:t>
            </a:r>
            <a:r>
              <a:rPr kumimoji="1" lang="en-US" altLang="ja-JP" dirty="0"/>
              <a:t>…? </a:t>
            </a:r>
          </a:p>
          <a:p>
            <a:r>
              <a:rPr kumimoji="1" lang="ja-JP" altLang="en-US" dirty="0"/>
              <a:t>と思うかもしれないが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35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AB7844-BDBB-486B-9A0A-0C0DEEC5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手描き地図 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76FC386-3626-47A5-8819-723B7267B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44583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AE9E7-B970-41C0-89B0-B104BD8D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更紗語の母音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1A0AA9-D526-45CE-A62D-501621EF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/a/ [a]</a:t>
            </a:r>
          </a:p>
          <a:p>
            <a:r>
              <a:rPr kumimoji="1" lang="en-US" altLang="ja-JP" dirty="0"/>
              <a:t>/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/ [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]</a:t>
            </a:r>
          </a:p>
          <a:p>
            <a:r>
              <a:rPr lang="en-US" altLang="ja-JP" dirty="0"/>
              <a:t>/e/ [ə]</a:t>
            </a:r>
            <a:r>
              <a:rPr lang="ja-JP" altLang="en-US" dirty="0"/>
              <a:t>　中舌中央母音。</a:t>
            </a:r>
            <a:r>
              <a:rPr lang="ja-JP" altLang="en-US" b="1" dirty="0">
                <a:solidFill>
                  <a:srgbClr val="FF0000"/>
                </a:solidFill>
              </a:rPr>
              <a:t>エではない</a:t>
            </a:r>
            <a:r>
              <a:rPr lang="ja-JP" altLang="en-US" dirty="0"/>
              <a:t>ので注意。</a:t>
            </a:r>
            <a:endParaRPr lang="en-US" altLang="ja-JP" dirty="0"/>
          </a:p>
          <a:p>
            <a:r>
              <a:rPr kumimoji="1" lang="en-US" altLang="ja-JP" dirty="0"/>
              <a:t>/u/ [u]</a:t>
            </a:r>
            <a:r>
              <a:rPr kumimoji="1" lang="ja-JP" altLang="en-US" dirty="0"/>
              <a:t>　日本語東京方言とは異なり</a:t>
            </a:r>
            <a:r>
              <a:rPr kumimoji="1" lang="ja-JP" altLang="en-US" b="1" dirty="0">
                <a:solidFill>
                  <a:srgbClr val="FF0000"/>
                </a:solidFill>
              </a:rPr>
              <a:t>バリバリに円唇</a:t>
            </a:r>
            <a:r>
              <a:rPr kumimoji="1" lang="ja-JP" altLang="en-US" dirty="0"/>
              <a:t>で。</a:t>
            </a:r>
            <a:endParaRPr kumimoji="1" lang="en-US" altLang="ja-JP" dirty="0"/>
          </a:p>
          <a:p>
            <a:r>
              <a:rPr lang="en-US" altLang="ja-JP" dirty="0"/>
              <a:t>/o/ [o]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5</a:t>
            </a:r>
            <a:r>
              <a:rPr kumimoji="1" lang="ja-JP" altLang="en-US" b="1" dirty="0"/>
              <a:t>母音開音節</a:t>
            </a:r>
            <a:r>
              <a:rPr kumimoji="1" lang="ja-JP" altLang="en-US" dirty="0"/>
              <a:t>のくせに</a:t>
            </a:r>
            <a:r>
              <a:rPr kumimoji="1" lang="ja-JP" altLang="en-US" b="1" dirty="0">
                <a:solidFill>
                  <a:srgbClr val="FF0000"/>
                </a:solidFill>
              </a:rPr>
              <a:t>発音が日本語と思いっきり違う</a:t>
            </a:r>
            <a:r>
              <a:rPr kumimoji="1" lang="en-US" altLang="ja-JP" dirty="0"/>
              <a:t>!</a:t>
            </a:r>
          </a:p>
          <a:p>
            <a:r>
              <a:rPr kumimoji="1" lang="ja-JP" altLang="en-US" dirty="0"/>
              <a:t>使用頻度</a:t>
            </a:r>
            <a:r>
              <a:rPr kumimoji="1" lang="en-US" altLang="ja-JP" dirty="0"/>
              <a:t>…a</a:t>
            </a:r>
            <a:r>
              <a:rPr kumimoji="1" lang="ja-JP" altLang="en-US" dirty="0"/>
              <a:t>が多く</a:t>
            </a:r>
            <a:r>
              <a:rPr kumimoji="1" lang="en-US" altLang="ja-JP" dirty="0"/>
              <a:t>o</a:t>
            </a:r>
            <a:r>
              <a:rPr kumimoji="1" lang="ja-JP" altLang="en-US" dirty="0"/>
              <a:t>が少ない。</a:t>
            </a:r>
            <a:r>
              <a:rPr kumimoji="1" lang="en-US" altLang="ja-JP" dirty="0"/>
              <a:t>(</a:t>
            </a:r>
            <a:r>
              <a:rPr kumimoji="1" lang="ja-JP" altLang="en-US" dirty="0"/>
              <a:t>日本語は</a:t>
            </a:r>
            <a:r>
              <a:rPr kumimoji="1" lang="en-US" altLang="ja-JP" dirty="0"/>
              <a:t>a</a:t>
            </a:r>
            <a:r>
              <a:rPr kumimoji="1" lang="ja-JP" altLang="en-US" dirty="0"/>
              <a:t>が多く</a:t>
            </a:r>
            <a:r>
              <a:rPr kumimoji="1" lang="en-US" altLang="ja-JP" dirty="0"/>
              <a:t>e</a:t>
            </a:r>
            <a:r>
              <a:rPr kumimoji="1" lang="ja-JP" altLang="en-US" dirty="0"/>
              <a:t>が少ない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37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8D6508-C789-42E9-8F9E-01BF03AB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拗音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F89B03-2F49-4D70-9652-D908977EC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子音の口蓋化および円唇化の有無による対立がある</a:t>
            </a:r>
            <a:endParaRPr kumimoji="1" lang="en-US" altLang="ja-JP" dirty="0"/>
          </a:p>
          <a:p>
            <a:r>
              <a:rPr lang="en-US" altLang="ja-JP" dirty="0"/>
              <a:t>/mi/  [mi] </a:t>
            </a:r>
            <a:r>
              <a:rPr lang="ja-JP" altLang="en-US" dirty="0"/>
              <a:t>「穂」</a:t>
            </a:r>
            <a:endParaRPr lang="en-US" altLang="ja-JP" dirty="0"/>
          </a:p>
          <a:p>
            <a:r>
              <a:rPr lang="en-US" altLang="ja-JP" dirty="0"/>
              <a:t>/</a:t>
            </a:r>
            <a:r>
              <a:rPr lang="en-US" altLang="ja-JP" dirty="0" err="1"/>
              <a:t>mwi</a:t>
            </a:r>
            <a:r>
              <a:rPr lang="en-US" altLang="ja-JP" dirty="0"/>
              <a:t>/ [</a:t>
            </a:r>
            <a:r>
              <a:rPr lang="en-US" altLang="ja-JP" dirty="0" err="1"/>
              <a:t>mʷi</a:t>
            </a:r>
            <a:r>
              <a:rPr lang="en-US" altLang="ja-JP" dirty="0"/>
              <a:t>] </a:t>
            </a:r>
            <a:r>
              <a:rPr lang="ja-JP" altLang="en-US" dirty="0"/>
              <a:t>「岬」</a:t>
            </a:r>
            <a:endParaRPr lang="en-US" altLang="ja-JP" dirty="0"/>
          </a:p>
          <a:p>
            <a:r>
              <a:rPr lang="en-US" altLang="ja-JP" dirty="0"/>
              <a:t>/</a:t>
            </a:r>
            <a:r>
              <a:rPr lang="en-US" altLang="ja-JP" dirty="0" err="1"/>
              <a:t>myi</a:t>
            </a:r>
            <a:r>
              <a:rPr lang="en-US" altLang="ja-JP" dirty="0"/>
              <a:t>/ [</a:t>
            </a:r>
            <a:r>
              <a:rPr lang="en-US" altLang="ja-JP" dirty="0" err="1"/>
              <a:t>mʲi</a:t>
            </a:r>
            <a:r>
              <a:rPr lang="en-US" altLang="ja-JP" dirty="0"/>
              <a:t>]</a:t>
            </a:r>
            <a:r>
              <a:rPr lang="ja-JP" altLang="en-US" dirty="0"/>
              <a:t> 「</a:t>
            </a:r>
            <a:r>
              <a:rPr lang="en-US" altLang="ja-JP" dirty="0"/>
              <a:t>2</a:t>
            </a:r>
            <a:r>
              <a:rPr lang="ja-JP" altLang="en-US" dirty="0"/>
              <a:t>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Pimwa</a:t>
            </a:r>
            <a:r>
              <a:rPr kumimoji="1" lang="ja-JP" altLang="en-US" dirty="0"/>
              <a:t>「</a:t>
            </a:r>
            <a:r>
              <a:rPr kumimoji="1" lang="ja-JP" altLang="en-US" i="1" dirty="0"/>
              <a:t>全部同じじゃないですか！</a:t>
            </a:r>
            <a:r>
              <a:rPr kumimoji="1" lang="ja-JP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6467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CD8761-B36F-4F79-B5AB-8F6C9AF8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表記について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0F188C-4EC9-45EA-88A4-5C365B1A2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更紗語は「本来は」、</a:t>
            </a:r>
            <a:r>
              <a:rPr kumimoji="1" lang="ja-JP" altLang="en-US" b="1" dirty="0"/>
              <a:t>千織字</a:t>
            </a:r>
            <a:r>
              <a:rPr kumimoji="1" lang="en-US" altLang="ja-JP" dirty="0"/>
              <a:t>(</a:t>
            </a:r>
            <a:r>
              <a:rPr kumimoji="1" lang="ja-JP" altLang="en-US" dirty="0"/>
              <a:t>表意文字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</a:t>
            </a:r>
            <a:r>
              <a:rPr kumimoji="1" lang="ja-JP" altLang="en-US" b="1" dirty="0"/>
              <a:t>更紗字</a:t>
            </a:r>
            <a:r>
              <a:rPr kumimoji="1" lang="en-US" altLang="ja-JP" dirty="0"/>
              <a:t>(</a:t>
            </a:r>
            <a:r>
              <a:rPr kumimoji="1" lang="ja-JP" altLang="en-US" dirty="0"/>
              <a:t>表音文字</a:t>
            </a:r>
            <a:r>
              <a:rPr kumimoji="1" lang="en-US" altLang="ja-JP" dirty="0"/>
              <a:t>)</a:t>
            </a:r>
            <a:r>
              <a:rPr kumimoji="1" lang="ja-JP" altLang="en-US" dirty="0"/>
              <a:t> を混ぜて表記する。</a:t>
            </a:r>
            <a:endParaRPr kumimoji="1" lang="en-US" altLang="ja-JP" dirty="0"/>
          </a:p>
          <a:p>
            <a:r>
              <a:rPr kumimoji="1" lang="ja-JP" altLang="en-US" dirty="0"/>
              <a:t>例えば、</a:t>
            </a:r>
            <a:r>
              <a:rPr kumimoji="1" lang="en-US" altLang="ja-JP" dirty="0" err="1"/>
              <a:t>aatasi</a:t>
            </a:r>
            <a:r>
              <a:rPr kumimoji="1" lang="en-US" altLang="ja-JP" dirty="0"/>
              <a:t> </a:t>
            </a:r>
            <a:r>
              <a:rPr kumimoji="1" lang="ja-JP" altLang="en-US" dirty="0"/>
              <a:t>という都市名は</a:t>
            </a:r>
            <a:br>
              <a:rPr kumimoji="1" lang="en-US" altLang="ja-JP" dirty="0"/>
            </a:br>
            <a:r>
              <a:rPr kumimoji="1" lang="ja-JP" altLang="en-US" dirty="0"/>
              <a:t>「</a:t>
            </a:r>
            <a:r>
              <a:rPr kumimoji="1" lang="en-US" altLang="ja-JP" dirty="0"/>
              <a:t>『</a:t>
            </a:r>
            <a:r>
              <a:rPr kumimoji="1" lang="ja-JP" altLang="en-US" dirty="0"/>
              <a:t>赤</a:t>
            </a:r>
            <a:r>
              <a:rPr kumimoji="1" lang="en-US" altLang="ja-JP" dirty="0"/>
              <a:t>』</a:t>
            </a:r>
            <a:r>
              <a:rPr kumimoji="1" lang="ja-JP" altLang="en-US" dirty="0"/>
              <a:t>を意味し、</a:t>
            </a:r>
            <a:r>
              <a:rPr kumimoji="1" lang="en-US" altLang="ja-JP" dirty="0"/>
              <a:t>/aa/ </a:t>
            </a:r>
            <a:r>
              <a:rPr kumimoji="1" lang="ja-JP" altLang="en-US" dirty="0"/>
              <a:t>と発音する文字」と</a:t>
            </a:r>
            <a:br>
              <a:rPr kumimoji="1" lang="en-US" altLang="ja-JP" dirty="0"/>
            </a:br>
            <a:r>
              <a:rPr kumimoji="1" lang="ja-JP" altLang="en-US" dirty="0"/>
              <a:t>「</a:t>
            </a:r>
            <a:r>
              <a:rPr kumimoji="1" lang="en-US" altLang="ja-JP" dirty="0"/>
              <a:t>『</a:t>
            </a:r>
            <a:r>
              <a:rPr kumimoji="1" lang="ja-JP" altLang="en-US" dirty="0"/>
              <a:t>松</a:t>
            </a:r>
            <a:r>
              <a:rPr kumimoji="1" lang="en-US" altLang="ja-JP" dirty="0"/>
              <a:t>』</a:t>
            </a:r>
            <a:r>
              <a:rPr kumimoji="1" lang="ja-JP" altLang="en-US" dirty="0"/>
              <a:t>を意味し、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tasi</a:t>
            </a:r>
            <a:r>
              <a:rPr kumimoji="1" lang="en-US" altLang="ja-JP" dirty="0"/>
              <a:t>/ </a:t>
            </a:r>
            <a:r>
              <a:rPr kumimoji="1" lang="ja-JP" altLang="en-US" dirty="0"/>
              <a:t>と発音する文字」の</a:t>
            </a:r>
            <a:br>
              <a:rPr kumimoji="1" lang="en-US" altLang="ja-JP" dirty="0"/>
            </a:br>
            <a:r>
              <a:rPr kumimoji="1" lang="en-US" altLang="ja-JP" dirty="0"/>
              <a:t>2</a:t>
            </a:r>
            <a:r>
              <a:rPr kumimoji="1" lang="ja-JP" altLang="en-US" dirty="0"/>
              <a:t>文字で表される</a:t>
            </a:r>
            <a:endParaRPr kumimoji="1" lang="en-US" altLang="ja-JP" dirty="0"/>
          </a:p>
          <a:p>
            <a:r>
              <a:rPr kumimoji="1" lang="ja-JP" altLang="en-US" dirty="0"/>
              <a:t>が、</a:t>
            </a:r>
            <a:r>
              <a:rPr kumimoji="1" lang="ja-JP" altLang="en-US" strike="sngStrike" dirty="0"/>
              <a:t>文字の創作が進んでいないから</a:t>
            </a:r>
            <a:r>
              <a:rPr kumimoji="1" lang="ja-JP" altLang="en-US" dirty="0"/>
              <a:t>その表記で書いたら地球人は誰も読めないので、ここでは</a:t>
            </a:r>
            <a:r>
              <a:rPr kumimoji="1" lang="ja-JP" altLang="en-US" b="1" dirty="0"/>
              <a:t>ラテン文字</a:t>
            </a:r>
            <a:r>
              <a:rPr kumimoji="1" lang="ja-JP" altLang="en-US" dirty="0"/>
              <a:t>に転写</a:t>
            </a:r>
          </a:p>
        </p:txBody>
      </p:sp>
    </p:spTree>
    <p:extLst>
      <p:ext uri="{BB962C8B-B14F-4D97-AF65-F5344CB8AC3E}">
        <p14:creationId xmlns:p14="http://schemas.microsoft.com/office/powerpoint/2010/main" val="11269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606B22-D8EE-40B0-B897-7C02D3D0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更紗語の造語 </a:t>
            </a:r>
            <a:r>
              <a:rPr kumimoji="1" lang="en-US" altLang="ja-JP" dirty="0"/>
              <a:t>(</a:t>
            </a:r>
            <a:r>
              <a:rPr kumimoji="1" lang="ja-JP" altLang="en-US" dirty="0"/>
              <a:t>「川」という単語を例に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E4C205-A6B9-4824-84A4-AD72EABCE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2017</a:t>
            </a:r>
            <a:r>
              <a:rPr kumimoji="1" lang="ja-JP" altLang="en-US" dirty="0"/>
              <a:t>年頃は城栄の地名は全てが更紗語の意訳と考えていた</a:t>
            </a:r>
            <a:endParaRPr kumimoji="1" lang="en-US" altLang="ja-JP" dirty="0"/>
          </a:p>
          <a:p>
            <a:r>
              <a:rPr kumimoji="1" lang="ja-JP" altLang="en-US" dirty="0"/>
              <a:t>ところが</a:t>
            </a:r>
            <a:endParaRPr kumimoji="1" lang="en-US" altLang="ja-JP" dirty="0"/>
          </a:p>
          <a:p>
            <a:r>
              <a:rPr kumimoji="1" lang="ja-JP" altLang="en-US" dirty="0"/>
              <a:t>意訳だと考えるには意味が分からなすぎる地名がある</a:t>
            </a:r>
            <a:endParaRPr kumimoji="1" lang="en-US" altLang="ja-JP" dirty="0"/>
          </a:p>
          <a:p>
            <a:r>
              <a:rPr kumimoji="1" lang="ja-JP" altLang="en-US" dirty="0"/>
              <a:t>「有真</a:t>
            </a:r>
            <a:r>
              <a:rPr kumimoji="1" lang="en-US" altLang="ja-JP" dirty="0"/>
              <a:t>(</a:t>
            </a:r>
            <a:r>
              <a:rPr kumimoji="1" lang="ja-JP" altLang="en-US" dirty="0"/>
              <a:t>あるま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」「阿熊</a:t>
            </a:r>
            <a:r>
              <a:rPr kumimoji="1" lang="en-US" altLang="ja-JP" dirty="0"/>
              <a:t>(</a:t>
            </a:r>
            <a:r>
              <a:rPr kumimoji="1" lang="ja-JP" altLang="en-US" dirty="0"/>
              <a:t>あぐま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」「蓮間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はすま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」などの地名は意訳と解釈するのは難しい </a:t>
            </a:r>
            <a:r>
              <a:rPr kumimoji="1" lang="en-US" altLang="ja-JP" dirty="0"/>
              <a:t>(</a:t>
            </a:r>
            <a:r>
              <a:rPr kumimoji="1" lang="ja-JP" altLang="en-US" dirty="0"/>
              <a:t>字義と地形が一致しない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→これは音訳なのではないか</a:t>
            </a:r>
            <a:r>
              <a:rPr kumimoji="1" lang="en-US" altLang="ja-JP" dirty="0"/>
              <a:t>?</a:t>
            </a:r>
          </a:p>
          <a:p>
            <a:r>
              <a:rPr kumimoji="1" lang="ja-JP" altLang="en-US" dirty="0"/>
              <a:t>上記の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つの地名は全て川沿いにある。</a:t>
            </a:r>
            <a:endParaRPr kumimoji="1" lang="en-US" altLang="ja-JP" dirty="0"/>
          </a:p>
          <a:p>
            <a:r>
              <a:rPr kumimoji="1" lang="ja-JP" altLang="en-US" dirty="0"/>
              <a:t>→語尾の「</a:t>
            </a:r>
            <a:r>
              <a:rPr kumimoji="1" lang="en-US" altLang="ja-JP" dirty="0"/>
              <a:t>-</a:t>
            </a:r>
            <a:r>
              <a:rPr kumimoji="1" lang="ja-JP" altLang="en-US" dirty="0"/>
              <a:t>マ」は更紗語で「川」という意味なのでは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439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19A1A6-E1B7-40B9-81F7-BD17924F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更紗語の造語 </a:t>
            </a:r>
            <a:r>
              <a:rPr kumimoji="1" lang="en-US" altLang="ja-JP" dirty="0"/>
              <a:t>(</a:t>
            </a:r>
            <a:r>
              <a:rPr kumimoji="1" lang="ja-JP" altLang="en-US" dirty="0"/>
              <a:t>「川」という単語を例に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F1F10D-9AFC-4164-B89F-97C386B41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想界で淡路島にあたる島：江川島</a:t>
            </a:r>
            <a:endParaRPr kumimoji="1" lang="en-US" altLang="ja-JP" dirty="0"/>
          </a:p>
          <a:p>
            <a:r>
              <a:rPr kumimoji="1" lang="ja-JP" altLang="en-US" dirty="0"/>
              <a:t>想界で淡路駅にあたる駅：古村</a:t>
            </a:r>
            <a:r>
              <a:rPr kumimoji="1" lang="en-US" altLang="ja-JP" dirty="0"/>
              <a:t>(</a:t>
            </a:r>
            <a:r>
              <a:rPr kumimoji="1" lang="ja-JP" altLang="en-US" dirty="0"/>
              <a:t>こむら</a:t>
            </a:r>
            <a:r>
              <a:rPr kumimoji="1" lang="en-US" altLang="ja-JP" dirty="0"/>
              <a:t>)</a:t>
            </a:r>
            <a:r>
              <a:rPr kumimoji="1" lang="ja-JP" altLang="en-US" dirty="0"/>
              <a:t>駅</a:t>
            </a:r>
            <a:endParaRPr kumimoji="1" lang="en-US" altLang="ja-JP" dirty="0"/>
          </a:p>
          <a:p>
            <a:r>
              <a:rPr kumimoji="1" lang="ja-JP" altLang="en-US" dirty="0"/>
              <a:t>→もしかして：両者は更紗語で同発音</a:t>
            </a:r>
            <a:r>
              <a:rPr kumimoji="1" lang="en-US" altLang="ja-JP" dirty="0"/>
              <a:t>?</a:t>
            </a:r>
          </a:p>
          <a:p>
            <a:r>
              <a:rPr kumimoji="1" lang="ja-JP" altLang="en-US" dirty="0"/>
              <a:t>→江川は意訳・古村は音訳</a:t>
            </a:r>
            <a:r>
              <a:rPr kumimoji="1" lang="en-US" altLang="ja-JP" dirty="0"/>
              <a:t>? (</a:t>
            </a:r>
            <a:r>
              <a:rPr kumimoji="1" lang="ja-JP" altLang="en-US" dirty="0"/>
              <a:t>更紗語に</a:t>
            </a:r>
            <a:r>
              <a:rPr kumimoji="1" lang="en-US" altLang="ja-JP" dirty="0"/>
              <a:t>[e]</a:t>
            </a:r>
            <a:r>
              <a:rPr kumimoji="1" lang="ja-JP" altLang="en-US" dirty="0"/>
              <a:t>がない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→更紗語で </a:t>
            </a:r>
            <a:r>
              <a:rPr kumimoji="1" lang="en-US" altLang="ja-JP" dirty="0" err="1"/>
              <a:t>mura</a:t>
            </a:r>
            <a:r>
              <a:rPr kumimoji="1" lang="en-US" altLang="ja-JP" dirty="0"/>
              <a:t> </a:t>
            </a:r>
            <a:r>
              <a:rPr kumimoji="1" lang="ja-JP" altLang="en-US" dirty="0"/>
              <a:t>が川の意</a:t>
            </a:r>
            <a:r>
              <a:rPr kumimoji="1" lang="en-US" altLang="ja-JP" dirty="0"/>
              <a:t>?</a:t>
            </a:r>
            <a:r>
              <a:rPr kumimoji="1" lang="ja-JP" altLang="en-US" dirty="0"/>
              <a:t>だと先程の議論と矛盾</a:t>
            </a:r>
            <a:endParaRPr kumimoji="1" lang="en-US" altLang="ja-JP" dirty="0"/>
          </a:p>
          <a:p>
            <a:r>
              <a:rPr kumimoji="1" lang="ja-JP" altLang="en-US" dirty="0"/>
              <a:t>→合拗音がある。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mwa</a:t>
            </a:r>
            <a:r>
              <a:rPr kumimoji="1" lang="en-US" altLang="ja-JP" dirty="0"/>
              <a:t>/ [</a:t>
            </a:r>
            <a:r>
              <a:rPr kumimoji="1" lang="en-US" altLang="ja-JP" dirty="0" err="1"/>
              <a:t>mʷa</a:t>
            </a:r>
            <a:r>
              <a:rPr kumimoji="1" lang="en-US" altLang="ja-JP" dirty="0"/>
              <a:t>] </a:t>
            </a:r>
            <a:r>
              <a:rPr kumimoji="1" lang="ja-JP" altLang="en-US" dirty="0"/>
              <a:t>なら、音写するときに「ま」でも「むら」でも無茶ではなさそう</a:t>
            </a:r>
            <a:endParaRPr kumimoji="1" lang="en-US" altLang="ja-JP" dirty="0"/>
          </a:p>
          <a:p>
            <a:r>
              <a:rPr kumimoji="1" lang="ja-JP" altLang="en-US" dirty="0"/>
              <a:t>→これをもって 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mwa</a:t>
            </a:r>
            <a:r>
              <a:rPr kumimoji="1" lang="en-US" altLang="ja-JP" dirty="0"/>
              <a:t>/=</a:t>
            </a:r>
            <a:r>
              <a:rPr kumimoji="1" lang="ja-JP" altLang="en-US" dirty="0"/>
              <a:t>川 が確定</a:t>
            </a:r>
          </a:p>
        </p:txBody>
      </p:sp>
    </p:spTree>
    <p:extLst>
      <p:ext uri="{BB962C8B-B14F-4D97-AF65-F5344CB8AC3E}">
        <p14:creationId xmlns:p14="http://schemas.microsoft.com/office/powerpoint/2010/main" val="71818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C6523-4F31-4D70-9EE1-899E6929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動詞の語形変化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D54DEF-6016-4F14-96E9-AE520D35B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b="1" dirty="0"/>
              <a:t>大胆に</a:t>
            </a:r>
            <a:r>
              <a:rPr kumimoji="1" lang="ja-JP" altLang="en-US" b="1" dirty="0">
                <a:solidFill>
                  <a:srgbClr val="FF0000"/>
                </a:solidFill>
              </a:rPr>
              <a:t>母音交替</a:t>
            </a:r>
            <a:r>
              <a:rPr kumimoji="1" lang="ja-JP" altLang="en-US" dirty="0"/>
              <a:t>する</a:t>
            </a:r>
            <a:endParaRPr kumimoji="1" lang="en-US" altLang="ja-JP" dirty="0"/>
          </a:p>
          <a:p>
            <a:r>
              <a:rPr kumimoji="1" lang="ja-JP" altLang="en-US" dirty="0"/>
              <a:t>例えば、 </a:t>
            </a:r>
            <a:r>
              <a:rPr kumimoji="1" lang="en-US" altLang="ja-JP" dirty="0" err="1"/>
              <a:t>nate</a:t>
            </a:r>
            <a:r>
              <a:rPr kumimoji="1" lang="en-US" altLang="ja-JP" dirty="0"/>
              <a:t> [</a:t>
            </a:r>
            <a:r>
              <a:rPr kumimoji="1" lang="en-US" altLang="ja-JP" dirty="0" err="1"/>
              <a:t>natə</a:t>
            </a:r>
            <a:r>
              <a:rPr kumimoji="1" lang="en-US" altLang="ja-JP" dirty="0"/>
              <a:t>]</a:t>
            </a:r>
            <a:r>
              <a:rPr kumimoji="1" lang="ja-JP" altLang="en-US" dirty="0"/>
              <a:t>「住む」だと</a:t>
            </a:r>
            <a:endParaRPr kumimoji="1" lang="en-US" altLang="ja-JP" dirty="0"/>
          </a:p>
          <a:p>
            <a:r>
              <a:rPr kumimoji="1" lang="ja-JP" altLang="en-US" dirty="0"/>
              <a:t>不定形 </a:t>
            </a:r>
            <a:r>
              <a:rPr kumimoji="1" lang="en-US" altLang="ja-JP" dirty="0" err="1"/>
              <a:t>nat</a:t>
            </a:r>
            <a:r>
              <a:rPr kumimoji="1" lang="en-US" altLang="ja-JP" dirty="0"/>
              <a:t>-e</a:t>
            </a:r>
            <a:r>
              <a:rPr kumimoji="1" lang="ja-JP" altLang="en-US" dirty="0"/>
              <a:t>「住む」</a:t>
            </a:r>
            <a:endParaRPr kumimoji="1" lang="en-US" altLang="ja-JP" dirty="0"/>
          </a:p>
          <a:p>
            <a:r>
              <a:rPr kumimoji="1" lang="ja-JP" altLang="en-US" dirty="0"/>
              <a:t>否定 </a:t>
            </a:r>
            <a:r>
              <a:rPr kumimoji="1" lang="en-US" altLang="ja-JP" dirty="0" err="1"/>
              <a:t>nat-i-mai</a:t>
            </a:r>
            <a:r>
              <a:rPr kumimoji="1" lang="ja-JP" altLang="en-US" dirty="0"/>
              <a:t>「住まない」</a:t>
            </a:r>
            <a:endParaRPr kumimoji="1" lang="en-US" altLang="ja-JP" dirty="0"/>
          </a:p>
          <a:p>
            <a:r>
              <a:rPr kumimoji="1" lang="ja-JP" altLang="en-US" dirty="0"/>
              <a:t>接続 </a:t>
            </a:r>
            <a:r>
              <a:rPr kumimoji="1" lang="en-US" altLang="ja-JP" dirty="0" err="1"/>
              <a:t>nat</a:t>
            </a:r>
            <a:r>
              <a:rPr kumimoji="1" lang="en-US" altLang="ja-JP" dirty="0"/>
              <a:t>-a- </a:t>
            </a:r>
            <a:r>
              <a:rPr kumimoji="1" lang="ja-JP" altLang="en-US" dirty="0"/>
              <a:t>←地名とかに使う形 </a:t>
            </a:r>
            <a:r>
              <a:rPr kumimoji="1" lang="en-US" altLang="ja-JP" dirty="0"/>
              <a:t>(</a:t>
            </a:r>
            <a:r>
              <a:rPr kumimoji="1" lang="ja-JP" altLang="en-US" dirty="0"/>
              <a:t>例</a:t>
            </a:r>
            <a:r>
              <a:rPr kumimoji="1" lang="en-US" altLang="ja-JP" dirty="0"/>
              <a:t>:</a:t>
            </a:r>
            <a:r>
              <a:rPr kumimoji="1" lang="en-US" altLang="ja-JP" dirty="0" err="1"/>
              <a:t>natahwoki</a:t>
            </a:r>
            <a:r>
              <a:rPr kumimoji="1" lang="ja-JP" altLang="en-US" dirty="0"/>
              <a:t>「住岡」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仮定 </a:t>
            </a:r>
            <a:r>
              <a:rPr kumimoji="1" lang="en-US" altLang="ja-JP" dirty="0" err="1"/>
              <a:t>nat</a:t>
            </a:r>
            <a:r>
              <a:rPr kumimoji="1" lang="en-US" altLang="ja-JP" dirty="0"/>
              <a:t>-u-ji</a:t>
            </a:r>
            <a:r>
              <a:rPr kumimoji="1" lang="ja-JP" altLang="en-US" dirty="0"/>
              <a:t>「住めば」</a:t>
            </a:r>
            <a:endParaRPr kumimoji="1" lang="en-US" altLang="ja-JP" dirty="0"/>
          </a:p>
          <a:p>
            <a:r>
              <a:rPr kumimoji="1" lang="ja-JP" altLang="en-US" dirty="0"/>
              <a:t>勧誘 </a:t>
            </a:r>
            <a:r>
              <a:rPr kumimoji="1" lang="en-US" altLang="ja-JP" dirty="0" err="1"/>
              <a:t>nat</a:t>
            </a:r>
            <a:r>
              <a:rPr kumimoji="1" lang="en-US" altLang="ja-JP" dirty="0"/>
              <a:t>-o</a:t>
            </a:r>
            <a:r>
              <a:rPr kumimoji="1" lang="ja-JP" altLang="en-US" dirty="0"/>
              <a:t>「住もう」</a:t>
            </a:r>
            <a:endParaRPr kumimoji="1" lang="en-US" altLang="ja-JP" dirty="0"/>
          </a:p>
          <a:p>
            <a:r>
              <a:rPr kumimoji="1" lang="ja-JP" altLang="en-US" dirty="0"/>
              <a:t>表記について </a:t>
            </a:r>
            <a:r>
              <a:rPr kumimoji="1" lang="en-US" altLang="ja-JP" dirty="0"/>
              <a:t>… </a:t>
            </a:r>
            <a:r>
              <a:rPr kumimoji="1" lang="en-US" altLang="ja-JP" dirty="0" err="1"/>
              <a:t>na</a:t>
            </a:r>
            <a:r>
              <a:rPr kumimoji="1" lang="ja-JP" altLang="en-US" dirty="0"/>
              <a:t>の部分は「住」を表す千織字で表記</a:t>
            </a:r>
            <a:br>
              <a:rPr kumimoji="1" lang="en-US" altLang="ja-JP" dirty="0"/>
            </a:br>
            <a:r>
              <a:rPr kumimoji="1" lang="ja-JP" altLang="en-US" dirty="0"/>
              <a:t>母音交替で変化する「</a:t>
            </a:r>
            <a:r>
              <a:rPr kumimoji="1" lang="en-US" altLang="ja-JP" dirty="0"/>
              <a:t>t+</a:t>
            </a:r>
            <a:r>
              <a:rPr kumimoji="1" lang="ja-JP" altLang="en-US" dirty="0"/>
              <a:t>母音</a:t>
            </a:r>
            <a:r>
              <a:rPr kumimoji="1" lang="en-US" altLang="ja-JP" dirty="0"/>
              <a:t>(+</a:t>
            </a:r>
            <a:r>
              <a:rPr kumimoji="1" lang="ja-JP" altLang="en-US" dirty="0"/>
              <a:t>それ以降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」は更紗字で表記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856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2895C3-0453-4C1C-BEAC-C50B7FF0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基本的な文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8EE2EF-CAED-4283-B4A9-B5B64687E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>
                <a:solidFill>
                  <a:srgbClr val="FF0000"/>
                </a:solidFill>
              </a:rPr>
              <a:t>Nwika</a:t>
            </a:r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rgbClr val="00FF00"/>
                </a:solidFill>
              </a:rPr>
              <a:t>pu</a:t>
            </a:r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rgbClr val="0000FF"/>
                </a:solidFill>
              </a:rPr>
              <a:t>Kyinwo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bose</a:t>
            </a:r>
            <a:r>
              <a:rPr kumimoji="1" lang="en-US" altLang="ja-JP" dirty="0"/>
              <a:t>.</a:t>
            </a:r>
          </a:p>
          <a:p>
            <a:pPr lvl="1"/>
            <a:r>
              <a:rPr kumimoji="1" lang="en-US" altLang="ja-JP" dirty="0"/>
              <a:t>[</a:t>
            </a:r>
            <a:r>
              <a:rPr kumimoji="1" lang="en-US" altLang="ja-JP" dirty="0" err="1"/>
              <a:t>nʷika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kʲinʷo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bosə</a:t>
            </a:r>
            <a:r>
              <a:rPr kumimoji="1" lang="en-US" altLang="ja-JP" dirty="0"/>
              <a:t>]</a:t>
            </a:r>
          </a:p>
          <a:p>
            <a:r>
              <a:rPr kumimoji="1" lang="ja-JP" altLang="en-US" dirty="0"/>
              <a:t>「</a:t>
            </a:r>
            <a:r>
              <a:rPr kumimoji="1" lang="ja-JP" altLang="en-US" dirty="0">
                <a:solidFill>
                  <a:srgbClr val="FF0000"/>
                </a:solidFill>
              </a:rPr>
              <a:t>私</a:t>
            </a:r>
            <a:r>
              <a:rPr kumimoji="1" lang="ja-JP" altLang="en-US" dirty="0">
                <a:solidFill>
                  <a:srgbClr val="00FF00"/>
                </a:solidFill>
              </a:rPr>
              <a:t>は</a:t>
            </a:r>
            <a:r>
              <a:rPr kumimoji="1" lang="ja-JP" altLang="en-US" dirty="0">
                <a:solidFill>
                  <a:srgbClr val="0000FF"/>
                </a:solidFill>
              </a:rPr>
              <a:t>山田</a:t>
            </a:r>
            <a:r>
              <a:rPr kumimoji="1" lang="ja-JP" altLang="en-US" dirty="0"/>
              <a:t>です。」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 err="1">
                <a:solidFill>
                  <a:srgbClr val="FF0000"/>
                </a:solidFill>
              </a:rPr>
              <a:t>Aata</a:t>
            </a:r>
            <a:r>
              <a:rPr lang="en-US" altLang="ja-JP" dirty="0" err="1">
                <a:solidFill>
                  <a:srgbClr val="FF0000"/>
                </a:solidFill>
              </a:rPr>
              <a:t>si</a:t>
            </a:r>
            <a:r>
              <a:rPr lang="en-US" altLang="ja-JP" dirty="0"/>
              <a:t> </a:t>
            </a:r>
            <a:r>
              <a:rPr lang="en-US" altLang="ja-JP" dirty="0" err="1">
                <a:solidFill>
                  <a:srgbClr val="008080"/>
                </a:solidFill>
              </a:rPr>
              <a:t>hixi</a:t>
            </a:r>
            <a:r>
              <a:rPr lang="en-US" altLang="ja-JP" dirty="0"/>
              <a:t> </a:t>
            </a:r>
            <a:r>
              <a:rPr lang="en-US" altLang="ja-JP" dirty="0" err="1">
                <a:solidFill>
                  <a:srgbClr val="FF00FF"/>
                </a:solidFill>
              </a:rPr>
              <a:t>Tomojohwa</a:t>
            </a:r>
            <a:r>
              <a:rPr lang="en-US" altLang="ja-JP" dirty="0"/>
              <a:t> </a:t>
            </a:r>
            <a:r>
              <a:rPr lang="en-US" altLang="ja-JP" dirty="0" err="1">
                <a:solidFill>
                  <a:srgbClr val="FF8000"/>
                </a:solidFill>
              </a:rPr>
              <a:t>pwore</a:t>
            </a:r>
            <a:r>
              <a:rPr lang="en-US" altLang="ja-JP" dirty="0"/>
              <a:t> </a:t>
            </a:r>
            <a:r>
              <a:rPr lang="en-US" altLang="ja-JP" dirty="0" err="1">
                <a:solidFill>
                  <a:srgbClr val="0000FF"/>
                </a:solidFill>
              </a:rPr>
              <a:t>ar</a:t>
            </a:r>
            <a:r>
              <a:rPr lang="en-US" altLang="ja-JP" dirty="0">
                <a:solidFill>
                  <a:srgbClr val="0000FF"/>
                </a:solidFill>
              </a:rPr>
              <a:t>-a-se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[</a:t>
            </a:r>
            <a:r>
              <a:rPr lang="en-US" altLang="ja-JP" dirty="0" err="1"/>
              <a:t>aːtasi</a:t>
            </a:r>
            <a:r>
              <a:rPr lang="en-US" altLang="ja-JP" dirty="0"/>
              <a:t> </a:t>
            </a:r>
            <a:r>
              <a:rPr lang="en-US" altLang="ja-JP" dirty="0" err="1"/>
              <a:t>hiɕi</a:t>
            </a:r>
            <a:r>
              <a:rPr lang="en-US" altLang="ja-JP" dirty="0"/>
              <a:t> </a:t>
            </a:r>
            <a:r>
              <a:rPr lang="en-US" altLang="ja-JP" dirty="0" err="1"/>
              <a:t>tomoʒohʷa</a:t>
            </a:r>
            <a:r>
              <a:rPr lang="en-US" altLang="ja-JP" dirty="0"/>
              <a:t> </a:t>
            </a:r>
            <a:r>
              <a:rPr lang="en-US" altLang="ja-JP" dirty="0" err="1"/>
              <a:t>pʷorə</a:t>
            </a:r>
            <a:r>
              <a:rPr lang="en-US" altLang="ja-JP" dirty="0"/>
              <a:t> </a:t>
            </a:r>
            <a:r>
              <a:rPr lang="en-US" altLang="ja-JP" dirty="0" err="1"/>
              <a:t>arasə</a:t>
            </a:r>
            <a:r>
              <a:rPr lang="en-US" altLang="ja-JP" dirty="0"/>
              <a:t>]</a:t>
            </a:r>
          </a:p>
          <a:p>
            <a:r>
              <a:rPr kumimoji="1" lang="ja-JP" altLang="en-US" dirty="0"/>
              <a:t>「</a:t>
            </a:r>
            <a:r>
              <a:rPr kumimoji="1" lang="ja-JP" altLang="en-US" dirty="0">
                <a:solidFill>
                  <a:srgbClr val="FF0000"/>
                </a:solidFill>
              </a:rPr>
              <a:t>赤松</a:t>
            </a:r>
            <a:r>
              <a:rPr kumimoji="1" lang="ja-JP" altLang="en-US" dirty="0">
                <a:solidFill>
                  <a:srgbClr val="008080"/>
                </a:solidFill>
              </a:rPr>
              <a:t>から</a:t>
            </a:r>
            <a:r>
              <a:rPr kumimoji="1" lang="ja-JP" altLang="en-US" dirty="0">
                <a:solidFill>
                  <a:srgbClr val="FF00FF"/>
                </a:solidFill>
              </a:rPr>
              <a:t>たけべ</a:t>
            </a:r>
            <a:r>
              <a:rPr kumimoji="1" lang="ja-JP" altLang="en-US" dirty="0">
                <a:solidFill>
                  <a:srgbClr val="FF8000"/>
                </a:solidFill>
              </a:rPr>
              <a:t>まで</a:t>
            </a:r>
            <a:r>
              <a:rPr kumimoji="1" lang="ja-JP" altLang="en-US" dirty="0">
                <a:solidFill>
                  <a:srgbClr val="0000FF"/>
                </a:solidFill>
              </a:rPr>
              <a:t>行きます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600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B31C6-0997-4510-A1BB-5F4DE987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語末と語末以外で語形の変わる名詞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B5FC11-D09A-4DCA-A2BC-7635B9F7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複合語で語末とそれ以外で形が変わる名詞がある</a:t>
            </a:r>
            <a:endParaRPr kumimoji="1" lang="en-US" altLang="ja-JP" dirty="0"/>
          </a:p>
          <a:p>
            <a:r>
              <a:rPr kumimoji="1" lang="ja-JP" altLang="en-US" dirty="0"/>
              <a:t>田んぼ </a:t>
            </a:r>
            <a:r>
              <a:rPr kumimoji="1" lang="en-US" altLang="ja-JP" dirty="0"/>
              <a:t>-</a:t>
            </a:r>
            <a:r>
              <a:rPr kumimoji="1" lang="en-US" altLang="ja-JP" dirty="0" err="1"/>
              <a:t>nwo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nwa</a:t>
            </a:r>
            <a:r>
              <a:rPr kumimoji="1" lang="en-US" altLang="ja-JP" dirty="0"/>
              <a:t>-</a:t>
            </a:r>
          </a:p>
          <a:p>
            <a:pPr lvl="1"/>
            <a:r>
              <a:rPr kumimoji="1" lang="en-US" altLang="ja-JP" dirty="0" err="1"/>
              <a:t>kyinwo</a:t>
            </a:r>
            <a:r>
              <a:rPr kumimoji="1" lang="ja-JP" altLang="en-US" dirty="0"/>
              <a:t>「山田」</a:t>
            </a:r>
            <a:endParaRPr kumimoji="1" lang="en-US" altLang="ja-JP" dirty="0"/>
          </a:p>
          <a:p>
            <a:pPr lvl="1"/>
            <a:r>
              <a:rPr lang="en-US" altLang="ja-JP" dirty="0" err="1"/>
              <a:t>nwapi</a:t>
            </a:r>
            <a:r>
              <a:rPr lang="ja-JP" altLang="en-US" dirty="0"/>
              <a:t>「田中」</a:t>
            </a:r>
            <a:endParaRPr lang="en-US" altLang="ja-JP" dirty="0"/>
          </a:p>
          <a:p>
            <a:r>
              <a:rPr kumimoji="1" lang="ja-JP" altLang="en-US" dirty="0"/>
              <a:t>木 </a:t>
            </a:r>
            <a:r>
              <a:rPr lang="en-US" altLang="ja-JP" dirty="0"/>
              <a:t>-</a:t>
            </a:r>
            <a:r>
              <a:rPr lang="en-US" altLang="ja-JP" dirty="0" err="1"/>
              <a:t>kaxu</a:t>
            </a:r>
            <a:r>
              <a:rPr lang="en-US" altLang="ja-JP" dirty="0"/>
              <a:t>, </a:t>
            </a:r>
            <a:r>
              <a:rPr lang="en-US" altLang="ja-JP" dirty="0" err="1"/>
              <a:t>kaxe</a:t>
            </a:r>
            <a:r>
              <a:rPr lang="en-US" altLang="ja-JP" dirty="0"/>
              <a:t>-</a:t>
            </a:r>
          </a:p>
          <a:p>
            <a:pPr lvl="1"/>
            <a:r>
              <a:rPr lang="en-US" altLang="ja-JP" dirty="0" err="1"/>
              <a:t>kaxeripya</a:t>
            </a:r>
            <a:r>
              <a:rPr lang="ja-JP" altLang="en-US" dirty="0"/>
              <a:t>「木葉」</a:t>
            </a:r>
            <a:endParaRPr lang="en-US" altLang="ja-JP" dirty="0"/>
          </a:p>
          <a:p>
            <a:pPr lvl="1"/>
            <a:r>
              <a:rPr lang="en-US" altLang="ja-JP" dirty="0" err="1"/>
              <a:t>tyamakaxu</a:t>
            </a:r>
            <a:r>
              <a:rPr lang="ja-JP" altLang="en-US" dirty="0"/>
              <a:t>「高木」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※</a:t>
            </a:r>
            <a:r>
              <a:rPr lang="ja-JP" altLang="en-US" dirty="0"/>
              <a:t>実は日本語と同じ。船 </a:t>
            </a:r>
            <a:r>
              <a:rPr lang="en-US" altLang="ja-JP" dirty="0"/>
              <a:t>-</a:t>
            </a:r>
            <a:r>
              <a:rPr lang="en-US" altLang="ja-JP" dirty="0" err="1"/>
              <a:t>fune</a:t>
            </a:r>
            <a:r>
              <a:rPr lang="en-US" altLang="ja-JP" dirty="0"/>
              <a:t>, </a:t>
            </a:r>
            <a:r>
              <a:rPr lang="en-US" altLang="ja-JP" dirty="0" err="1"/>
              <a:t>funa</a:t>
            </a:r>
            <a:r>
              <a:rPr lang="en-US" altLang="ja-JP" dirty="0"/>
              <a:t>- 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2083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107266-187D-47E6-879F-15331FFE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更紗祖語の内的再構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13757B-6F40-4D54-B874-D17190E71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およそ</a:t>
            </a:r>
            <a:r>
              <a:rPr kumimoji="1" lang="en-US" altLang="ja-JP" dirty="0"/>
              <a:t>2000</a:t>
            </a:r>
            <a:r>
              <a:rPr kumimoji="1" lang="ja-JP" altLang="en-US" dirty="0"/>
              <a:t>年前の更紗語がどのような音韻体系だったか</a:t>
            </a:r>
            <a:r>
              <a:rPr kumimoji="1" lang="en-US" altLang="ja-JP" dirty="0"/>
              <a:t>?</a:t>
            </a:r>
          </a:p>
          <a:p>
            <a:r>
              <a:rPr lang="en-US" altLang="ja-JP" dirty="0"/>
              <a:t>a, </a:t>
            </a:r>
            <a:r>
              <a:rPr lang="en-US" altLang="ja-JP" dirty="0" err="1"/>
              <a:t>i</a:t>
            </a:r>
            <a:r>
              <a:rPr lang="en-US" altLang="ja-JP" dirty="0"/>
              <a:t>, ə, u, o </a:t>
            </a:r>
            <a:r>
              <a:rPr lang="ja-JP" altLang="en-US" dirty="0"/>
              <a:t>という一見すると不均衡な母音体系</a:t>
            </a:r>
            <a:endParaRPr lang="en-US" altLang="ja-JP" dirty="0"/>
          </a:p>
          <a:p>
            <a:r>
              <a:rPr kumimoji="1" lang="ja-JP" altLang="en-US" dirty="0"/>
              <a:t>古代は </a:t>
            </a:r>
            <a:r>
              <a:rPr kumimoji="1" lang="en-US" altLang="ja-JP" dirty="0"/>
              <a:t>a, 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, ə, u, e, o </a:t>
            </a:r>
            <a:r>
              <a:rPr kumimoji="1" lang="ja-JP" altLang="en-US" dirty="0"/>
              <a:t>の</a:t>
            </a:r>
            <a:r>
              <a:rPr kumimoji="1" lang="en-US" altLang="ja-JP" dirty="0"/>
              <a:t>6</a:t>
            </a:r>
            <a:r>
              <a:rPr kumimoji="1" lang="ja-JP" altLang="en-US" dirty="0"/>
              <a:t>母音体系だったと考えると辻褄が合う</a:t>
            </a:r>
            <a:endParaRPr kumimoji="1" lang="en-US" altLang="ja-JP" dirty="0"/>
          </a:p>
          <a:p>
            <a:r>
              <a:rPr lang="en-US" altLang="ja-JP" dirty="0"/>
              <a:t>e</a:t>
            </a:r>
            <a:r>
              <a:rPr lang="ja-JP" altLang="en-US" dirty="0"/>
              <a:t>が</a:t>
            </a:r>
            <a:r>
              <a:rPr lang="en-US" altLang="ja-JP" dirty="0"/>
              <a:t>ə</a:t>
            </a:r>
            <a:r>
              <a:rPr lang="ja-JP" altLang="en-US" dirty="0"/>
              <a:t>に合流した結果、こうなった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776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BE8613-09E9-4825-8E79-4F039ECF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Tanukipedia</a:t>
            </a:r>
            <a:r>
              <a:rPr kumimoji="1" lang="en-US" altLang="ja-JP" dirty="0"/>
              <a:t> (</a:t>
            </a:r>
            <a:r>
              <a:rPr kumimoji="1" lang="ja-JP" altLang="en-US" dirty="0"/>
              <a:t>タヌキペディア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4BEE61-4EB4-47EA-97F3-7E7B4ECEF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架空世界版</a:t>
            </a:r>
            <a:r>
              <a:rPr kumimoji="1" lang="en-US" altLang="ja-JP" dirty="0"/>
              <a:t>Wikipedia</a:t>
            </a:r>
            <a:r>
              <a:rPr kumimoji="1" lang="ja-JP" altLang="en-US" dirty="0"/>
              <a:t>として設立</a:t>
            </a:r>
            <a:endParaRPr kumimoji="1" lang="en-US" altLang="ja-JP" dirty="0"/>
          </a:p>
          <a:p>
            <a:r>
              <a:rPr kumimoji="1" lang="ja-JP" altLang="en-US" dirty="0"/>
              <a:t>完全架空の架空世界の作者なら</a:t>
            </a:r>
            <a:r>
              <a:rPr kumimoji="1" lang="ja-JP" altLang="en-US" b="1" u="sng" dirty="0">
                <a:solidFill>
                  <a:srgbClr val="FF00FF"/>
                </a:solidFill>
              </a:rPr>
              <a:t>誰でも記事を書ける</a:t>
            </a:r>
            <a:endParaRPr kumimoji="1" lang="en-US" altLang="ja-JP" b="1" u="sng" dirty="0">
              <a:solidFill>
                <a:srgbClr val="FF00FF"/>
              </a:solidFill>
            </a:endParaRPr>
          </a:p>
          <a:p>
            <a:r>
              <a:rPr kumimoji="1" lang="ja-JP" altLang="en-US" dirty="0"/>
              <a:t>想像地図の人以外に、いばらのさん、蒼山菘さん等が参加</a:t>
            </a:r>
            <a:endParaRPr kumimoji="1" lang="en-US" altLang="ja-JP" dirty="0"/>
          </a:p>
          <a:p>
            <a:r>
              <a:rPr kumimoji="1" lang="ja-JP" altLang="en-US" dirty="0"/>
              <a:t>現在の記事数 </a:t>
            </a:r>
            <a:r>
              <a:rPr kumimoji="1" lang="en-US" altLang="ja-JP" dirty="0">
                <a:solidFill>
                  <a:srgbClr val="FF0000"/>
                </a:solidFill>
              </a:rPr>
              <a:t>10253</a:t>
            </a:r>
            <a:r>
              <a:rPr kumimoji="1" lang="ja-JP" altLang="en-US" dirty="0"/>
              <a:t>本 </a:t>
            </a:r>
            <a:r>
              <a:rPr kumimoji="1" lang="en-US" altLang="ja-JP" dirty="0"/>
              <a:t>(2019/12/21</a:t>
            </a:r>
            <a:r>
              <a:rPr kumimoji="1" lang="ja-JP" altLang="en-US" dirty="0"/>
              <a:t>は</a:t>
            </a:r>
            <a:r>
              <a:rPr kumimoji="1" lang="en-US" altLang="ja-JP" dirty="0"/>
              <a:t>7083</a:t>
            </a:r>
            <a:r>
              <a:rPr kumimoji="1" lang="ja-JP" altLang="en-US" dirty="0"/>
              <a:t>本でした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当面の目標 </a:t>
            </a:r>
            <a:r>
              <a:rPr kumimoji="1" lang="en-US" altLang="ja-JP" dirty="0"/>
              <a:t>2</a:t>
            </a:r>
            <a:r>
              <a:rPr kumimoji="1" lang="ja-JP" altLang="en-US" dirty="0"/>
              <a:t>万本</a:t>
            </a:r>
            <a:endParaRPr kumimoji="1" lang="en-US" altLang="ja-JP" dirty="0"/>
          </a:p>
          <a:p>
            <a:r>
              <a:rPr kumimoji="1" lang="ja-JP" altLang="en-US" b="1" dirty="0">
                <a:solidFill>
                  <a:srgbClr val="0000FF"/>
                </a:solidFill>
              </a:rPr>
              <a:t>新規参加者募集中</a:t>
            </a:r>
            <a:r>
              <a:rPr kumimoji="1" lang="en-US" altLang="ja-JP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34585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DB8D43-E193-4463-97F2-8B0C3362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トレースして電子化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A5D8269-9D3E-4F2D-84BA-B0558E4A8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53" y="1825625"/>
            <a:ext cx="8716294" cy="4351338"/>
          </a:xfr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4E11A0B-7861-4B3A-AAEB-12B5A385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853" y="1825625"/>
            <a:ext cx="8716294" cy="4351338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63C6D7A-50D8-4DBB-A190-9789C80B3D35}"/>
              </a:ext>
            </a:extLst>
          </p:cNvPr>
          <p:cNvCxnSpPr>
            <a:cxnSpLocks/>
          </p:cNvCxnSpPr>
          <p:nvPr/>
        </p:nvCxnSpPr>
        <p:spPr>
          <a:xfrm flipH="1">
            <a:off x="4174435" y="3429000"/>
            <a:ext cx="4742953" cy="2842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80272B-1725-4D5A-AD82-C2B52D736804}"/>
              </a:ext>
            </a:extLst>
          </p:cNvPr>
          <p:cNvSpPr txBox="1"/>
          <p:nvPr/>
        </p:nvSpPr>
        <p:spPr>
          <a:xfrm>
            <a:off x="8670898" y="3105834"/>
            <a:ext cx="23217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0070C0"/>
                </a:solidFill>
              </a:rPr>
              <a:t>岡葉マリアージュ駅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pPr algn="ctr"/>
            <a:r>
              <a:rPr kumimoji="1" lang="en-US" altLang="ja-JP" b="1" dirty="0">
                <a:solidFill>
                  <a:srgbClr val="FF00FF"/>
                </a:solidFill>
              </a:rPr>
              <a:t>2020</a:t>
            </a:r>
            <a:r>
              <a:rPr kumimoji="1" lang="ja-JP" altLang="en-US" b="1" dirty="0">
                <a:solidFill>
                  <a:srgbClr val="FF00FF"/>
                </a:solidFill>
              </a:rPr>
              <a:t>年開業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B45833B-AD12-4EC8-B5C6-D889AEBDB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47" y="4705940"/>
            <a:ext cx="4443993" cy="14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E3D9D-6F00-447D-9922-81A0B3DC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駅名替え歌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5894E0-C07D-46D1-8D7F-2C34EF06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あまり想像地図と関係ないかも</a:t>
            </a:r>
            <a:endParaRPr kumimoji="1" lang="en-US" altLang="ja-JP" dirty="0"/>
          </a:p>
          <a:p>
            <a:r>
              <a:rPr kumimoji="1" lang="ja-JP" altLang="en-US" dirty="0"/>
              <a:t>楽曲の歌詞を日本国内にある駅名を並べて再現する動画</a:t>
            </a:r>
            <a:endParaRPr kumimoji="1" lang="en-US" altLang="ja-JP" dirty="0"/>
          </a:p>
          <a:p>
            <a:r>
              <a:rPr kumimoji="1" lang="ja-JP" altLang="en-US" dirty="0"/>
              <a:t>例えば</a:t>
            </a:r>
            <a:r>
              <a:rPr kumimoji="1" lang="ja-JP" altLang="en-US" b="1" dirty="0">
                <a:solidFill>
                  <a:srgbClr val="FF8000"/>
                </a:solidFill>
              </a:rPr>
              <a:t>米津玄師の</a:t>
            </a:r>
            <a:r>
              <a:rPr kumimoji="1" lang="en-US" altLang="ja-JP" b="1" dirty="0">
                <a:solidFill>
                  <a:srgbClr val="FF8000"/>
                </a:solidFill>
              </a:rPr>
              <a:t>Lemon</a:t>
            </a:r>
            <a:r>
              <a:rPr kumimoji="1" lang="ja-JP" altLang="en-US" dirty="0"/>
              <a:t>だと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「夢ならば どれほど よかったでしょう」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「梅ヶ沢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うめがさわ</a:t>
            </a:r>
            <a:r>
              <a:rPr kumimoji="1" lang="en-US" altLang="ja-JP" sz="1400" dirty="0"/>
              <a:t>)</a:t>
            </a:r>
            <a:r>
              <a:rPr kumimoji="1" lang="en-US" altLang="ja-JP" dirty="0"/>
              <a:t> </a:t>
            </a:r>
            <a:r>
              <a:rPr kumimoji="1" lang="ja-JP" altLang="en-US" dirty="0"/>
              <a:t>宝永町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ほうえいちょう</a:t>
            </a:r>
            <a:r>
              <a:rPr kumimoji="1" lang="en-US" altLang="ja-JP" sz="1400" dirty="0"/>
              <a:t>)</a:t>
            </a:r>
            <a:r>
              <a:rPr kumimoji="1" lang="en-US" altLang="ja-JP" dirty="0"/>
              <a:t> </a:t>
            </a:r>
            <a:r>
              <a:rPr kumimoji="1" lang="ja-JP" altLang="en-US" dirty="0"/>
              <a:t>榎原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よわら</a:t>
            </a:r>
            <a:r>
              <a:rPr kumimoji="1" lang="en-US" altLang="ja-JP" sz="1400" dirty="0"/>
              <a:t>)</a:t>
            </a:r>
            <a:r>
              <a:rPr kumimoji="1" lang="en-US" altLang="ja-JP" dirty="0"/>
              <a:t> </a:t>
            </a:r>
            <a:r>
              <a:rPr kumimoji="1" lang="ja-JP" altLang="en-US" dirty="0"/>
              <a:t>下条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げじょう</a:t>
            </a:r>
            <a:r>
              <a:rPr kumimoji="1" lang="en-US" altLang="ja-JP" sz="1400" dirty="0"/>
              <a:t>)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r>
              <a:rPr kumimoji="1" lang="ja-JP" altLang="en-US" dirty="0"/>
              <a:t>何曲か動画を紹介します</a:t>
            </a:r>
          </a:p>
        </p:txBody>
      </p:sp>
    </p:spTree>
    <p:extLst>
      <p:ext uri="{BB962C8B-B14F-4D97-AF65-F5344CB8AC3E}">
        <p14:creationId xmlns:p14="http://schemas.microsoft.com/office/powerpoint/2010/main" val="38888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26C755-CED0-43AB-BA8B-04F01670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手描き地図 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8A8356-6B51-48E1-A86F-2596EA168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48" y="1825625"/>
            <a:ext cx="6218303" cy="4351338"/>
          </a:xfr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B73B52CE-C103-4903-9666-D9B073012885}"/>
              </a:ext>
            </a:extLst>
          </p:cNvPr>
          <p:cNvSpPr/>
          <p:nvPr/>
        </p:nvSpPr>
        <p:spPr>
          <a:xfrm>
            <a:off x="3069204" y="2838615"/>
            <a:ext cx="262394" cy="504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3A932E-48EE-4D37-98B3-E5757C81E98D}"/>
              </a:ext>
            </a:extLst>
          </p:cNvPr>
          <p:cNvSpPr txBox="1"/>
          <p:nvPr/>
        </p:nvSpPr>
        <p:spPr>
          <a:xfrm>
            <a:off x="298174" y="3329813"/>
            <a:ext cx="29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岡葉マリアージュ駅建設地</a:t>
            </a:r>
          </a:p>
        </p:txBody>
      </p:sp>
    </p:spTree>
    <p:extLst>
      <p:ext uri="{BB962C8B-B14F-4D97-AF65-F5344CB8AC3E}">
        <p14:creationId xmlns:p14="http://schemas.microsoft.com/office/powerpoint/2010/main" val="1756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9BE88C-62B7-4882-AD24-A2B16C2E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山間部の描画 </a:t>
            </a:r>
            <a:r>
              <a:rPr kumimoji="1" lang="en-US" altLang="ja-JP" dirty="0"/>
              <a:t>(</a:t>
            </a:r>
            <a:r>
              <a:rPr kumimoji="1" lang="ja-JP" altLang="en-US" dirty="0"/>
              <a:t>赤松県たけべ市を例に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E78FDA5-50C2-41BA-8BD8-5295DFEDF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53" y="1825625"/>
            <a:ext cx="8716294" cy="4351338"/>
          </a:xfrm>
        </p:spPr>
      </p:pic>
    </p:spTree>
    <p:extLst>
      <p:ext uri="{BB962C8B-B14F-4D97-AF65-F5344CB8AC3E}">
        <p14:creationId xmlns:p14="http://schemas.microsoft.com/office/powerpoint/2010/main" val="274301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E3D3B5-96A7-4D85-AB47-3D6D12CD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進捗はどれくらいか</a:t>
            </a:r>
            <a:r>
              <a:rPr lang="en-US" altLang="ja-JP" dirty="0"/>
              <a:t>(</a:t>
            </a:r>
            <a:r>
              <a:rPr lang="ja-JP" altLang="en-US" dirty="0"/>
              <a:t>その</a:t>
            </a:r>
            <a:r>
              <a:rPr lang="en-US" altLang="ja-JP" dirty="0"/>
              <a:t>1)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62FEE-CE38-4747-94B7-AF0412FF4060}"/>
              </a:ext>
            </a:extLst>
          </p:cNvPr>
          <p:cNvSpPr txBox="1"/>
          <p:nvPr/>
        </p:nvSpPr>
        <p:spPr>
          <a:xfrm>
            <a:off x="838199" y="1656064"/>
            <a:ext cx="990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80FF"/>
                </a:solidFill>
              </a:rPr>
              <a:t>過去と比較すると</a:t>
            </a:r>
            <a:r>
              <a:rPr kumimoji="1" lang="en-US" altLang="ja-JP" sz="2400" b="1" dirty="0">
                <a:solidFill>
                  <a:srgbClr val="0080FF"/>
                </a:solidFill>
              </a:rPr>
              <a:t>…</a:t>
            </a:r>
            <a:endParaRPr kumimoji="1" lang="ja-JP" altLang="en-US" sz="2400" b="1" dirty="0">
              <a:solidFill>
                <a:srgbClr val="0080FF"/>
              </a:solidFill>
            </a:endParaRPr>
          </a:p>
        </p:txBody>
      </p:sp>
      <p:graphicFrame>
        <p:nvGraphicFramePr>
          <p:cNvPr id="7" name="表 8">
            <a:extLst>
              <a:ext uri="{FF2B5EF4-FFF2-40B4-BE49-F238E27FC236}">
                <a16:creationId xmlns:a16="http://schemas.microsoft.com/office/drawing/2014/main" id="{C006F6AF-6AC4-49A9-AAFC-7AB5B67CA6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21841"/>
              </p:ext>
            </p:extLst>
          </p:nvPr>
        </p:nvGraphicFramePr>
        <p:xfrm>
          <a:off x="838199" y="2298727"/>
          <a:ext cx="1048445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678">
                  <a:extLst>
                    <a:ext uri="{9D8B030D-6E8A-4147-A177-3AD203B41FA5}">
                      <a16:colId xmlns:a16="http://schemas.microsoft.com/office/drawing/2014/main" val="2419042535"/>
                    </a:ext>
                  </a:extLst>
                </a:gridCol>
                <a:gridCol w="2347879">
                  <a:extLst>
                    <a:ext uri="{9D8B030D-6E8A-4147-A177-3AD203B41FA5}">
                      <a16:colId xmlns:a16="http://schemas.microsoft.com/office/drawing/2014/main" val="988932324"/>
                    </a:ext>
                  </a:extLst>
                </a:gridCol>
                <a:gridCol w="2328283">
                  <a:extLst>
                    <a:ext uri="{9D8B030D-6E8A-4147-A177-3AD203B41FA5}">
                      <a16:colId xmlns:a16="http://schemas.microsoft.com/office/drawing/2014/main" val="2864114578"/>
                    </a:ext>
                  </a:extLst>
                </a:gridCol>
                <a:gridCol w="2343308">
                  <a:extLst>
                    <a:ext uri="{9D8B030D-6E8A-4147-A177-3AD203B41FA5}">
                      <a16:colId xmlns:a16="http://schemas.microsoft.com/office/drawing/2014/main" val="3654516005"/>
                    </a:ext>
                  </a:extLst>
                </a:gridCol>
                <a:gridCol w="2343308">
                  <a:extLst>
                    <a:ext uri="{9D8B030D-6E8A-4147-A177-3AD203B41FA5}">
                      <a16:colId xmlns:a16="http://schemas.microsoft.com/office/drawing/2014/main" val="87597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2019/12/21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2020/3/29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2020/7/19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2021/11/7</a:t>
                      </a:r>
                    </a:p>
                    <a:p>
                      <a:pPr algn="ctr"/>
                      <a:r>
                        <a:rPr kumimoji="1" lang="ja-JP" altLang="en-US" sz="1800" b="0" dirty="0"/>
                        <a:t>今回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71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総枚数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1" dirty="0"/>
                        <a:t>44840 </a:t>
                      </a:r>
                      <a:r>
                        <a:rPr kumimoji="1" lang="ja-JP" altLang="en-US" sz="2400" b="1" dirty="0"/>
                        <a:t>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47716 </a:t>
                      </a:r>
                      <a:r>
                        <a:rPr kumimoji="1" lang="ja-JP" altLang="en-US" sz="2400" b="1" dirty="0"/>
                        <a:t>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51368 </a:t>
                      </a:r>
                      <a:r>
                        <a:rPr kumimoji="1" lang="ja-JP" altLang="en-US" sz="2400" b="1" dirty="0"/>
                        <a:t>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63064</a:t>
                      </a:r>
                      <a:r>
                        <a:rPr kumimoji="1" lang="ja-JP" altLang="en-US" sz="2400" b="1" dirty="0"/>
                        <a:t>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9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完成率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/>
                        <a:t>72.8 %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75.9 %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79.0 %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88.7 %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38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大きさ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縦 </a:t>
                      </a:r>
                      <a:r>
                        <a:rPr kumimoji="1" lang="en-US" altLang="ja-JP" sz="2400" dirty="0"/>
                        <a:t>141.3 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横 </a:t>
                      </a:r>
                      <a:r>
                        <a:rPr kumimoji="1" lang="en-US" altLang="ja-JP" sz="2400" dirty="0"/>
                        <a:t>79.8 m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縦 </a:t>
                      </a:r>
                      <a:r>
                        <a:rPr kumimoji="1" lang="en-US" altLang="ja-JP" sz="2400" dirty="0"/>
                        <a:t>141.3 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横 </a:t>
                      </a:r>
                      <a:r>
                        <a:rPr kumimoji="1" lang="en-US" altLang="ja-JP" sz="2400" dirty="0"/>
                        <a:t>83.1 m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縦 </a:t>
                      </a:r>
                      <a:r>
                        <a:rPr kumimoji="1" lang="en-US" altLang="ja-JP" sz="2400" dirty="0"/>
                        <a:t>144.3 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横 </a:t>
                      </a:r>
                      <a:r>
                        <a:rPr kumimoji="1" lang="en-US" altLang="ja-JP" sz="2400" dirty="0"/>
                        <a:t>86.5 m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縦 </a:t>
                      </a:r>
                      <a:r>
                        <a:rPr kumimoji="1" lang="en-US" altLang="ja-JP" sz="2400" dirty="0"/>
                        <a:t>153.8 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横 </a:t>
                      </a:r>
                      <a:r>
                        <a:rPr kumimoji="1" lang="en-US" altLang="ja-JP" sz="2400" dirty="0"/>
                        <a:t>94.5 m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44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総重量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/>
                        <a:t>179 kg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190 kg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205 kg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252 kg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3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69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5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0D9599-35AD-4FAB-9B4A-A0BE8CE8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進捗はどれくらいか</a:t>
            </a:r>
            <a:r>
              <a:rPr kumimoji="1" lang="en-US" altLang="ja-JP" dirty="0"/>
              <a:t>(</a:t>
            </a:r>
            <a:r>
              <a:rPr kumimoji="1" lang="ja-JP" altLang="en-US" dirty="0"/>
              <a:t>その</a:t>
            </a:r>
            <a:r>
              <a:rPr kumimoji="1" lang="en-US" altLang="ja-JP" dirty="0"/>
              <a:t>2)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837DB6A-B4F6-45C8-AD25-DAE82AD21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18" y="1253331"/>
            <a:ext cx="2691743" cy="506000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FBCD19-E4F4-467F-B967-C775A08762FE}"/>
              </a:ext>
            </a:extLst>
          </p:cNvPr>
          <p:cNvSpPr txBox="1"/>
          <p:nvPr/>
        </p:nvSpPr>
        <p:spPr>
          <a:xfrm>
            <a:off x="5887941" y="2384988"/>
            <a:ext cx="290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2019/12/23</a:t>
            </a:r>
          </a:p>
          <a:p>
            <a:r>
              <a:rPr lang="en-US" altLang="ja-JP" dirty="0"/>
              <a:t>(44840</a:t>
            </a:r>
            <a:r>
              <a:rPr lang="ja-JP" altLang="en-US" dirty="0"/>
              <a:t>枚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55A76AF-8B33-490B-9784-1DEF068D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45" y="1620445"/>
            <a:ext cx="695606" cy="41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2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2877</Words>
  <Application>Microsoft Office PowerPoint</Application>
  <PresentationFormat>ワイド画面</PresentationFormat>
  <Paragraphs>334</Paragraphs>
  <Slides>50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6" baseType="lpstr">
      <vt:lpstr>游ゴシック</vt:lpstr>
      <vt:lpstr>游ゴシック Light</vt:lpstr>
      <vt:lpstr>Arial</vt:lpstr>
      <vt:lpstr>Cambria Math</vt:lpstr>
      <vt:lpstr>Times New Roman</vt:lpstr>
      <vt:lpstr>Office テーマ</vt:lpstr>
      <vt:lpstr>想像地図とその歴史</vt:lpstr>
      <vt:lpstr>「想像地図」とは</vt:lpstr>
      <vt:lpstr>どのように描くか</vt:lpstr>
      <vt:lpstr>手描き地図 (1)</vt:lpstr>
      <vt:lpstr>トレースして電子化</vt:lpstr>
      <vt:lpstr>手描き地図 (2)</vt:lpstr>
      <vt:lpstr>山間部の描画 (赤松県たけべ市を例に)</vt:lpstr>
      <vt:lpstr>進捗はどれくらいか(その1) </vt:lpstr>
      <vt:lpstr>進捗はどれくらいか(その2)</vt:lpstr>
      <vt:lpstr>進捗はどれくらいか(その2)</vt:lpstr>
      <vt:lpstr>進捗はどれくらいか(その2)</vt:lpstr>
      <vt:lpstr>進捗はどれくらいか(その2)</vt:lpstr>
      <vt:lpstr>進捗はどれくらいか(その2)</vt:lpstr>
      <vt:lpstr>A4用紙4万枚の地図ってどれくらい?</vt:lpstr>
      <vt:lpstr>ナニコレ珍百景の取材 実際に広げてみた</vt:lpstr>
      <vt:lpstr>結果</vt:lpstr>
      <vt:lpstr>紙にもこだわりが…</vt:lpstr>
      <vt:lpstr>設定世界観</vt:lpstr>
      <vt:lpstr>城栄国全図</vt:lpstr>
      <vt:lpstr>「現想対称性」とは</vt:lpstr>
      <vt:lpstr>「住岡解釈」とは</vt:lpstr>
      <vt:lpstr>描画範囲</vt:lpstr>
      <vt:lpstr>全部広げると</vt:lpstr>
      <vt:lpstr>地図の図法</vt:lpstr>
      <vt:lpstr>修正型正弦曲線図法の投影式 (1)</vt:lpstr>
      <vt:lpstr>修正型正弦曲線図法の投影式 (2)</vt:lpstr>
      <vt:lpstr>泉星に関して</vt:lpstr>
      <vt:lpstr>最近の動向</vt:lpstr>
      <vt:lpstr>今後の展望</vt:lpstr>
      <vt:lpstr>iGIS</vt:lpstr>
      <vt:lpstr>里程測定</vt:lpstr>
      <vt:lpstr>IRTS (架空鉄道切符発券システム)</vt:lpstr>
      <vt:lpstr>大幅に進化したIRTS (その1)</vt:lpstr>
      <vt:lpstr>大幅に進化したIRTS (その2)</vt:lpstr>
      <vt:lpstr>「想像地図研究所」に関して</vt:lpstr>
      <vt:lpstr>架空言語</vt:lpstr>
      <vt:lpstr>どんな言語を作るか</vt:lpstr>
      <vt:lpstr>地名と架空言語</vt:lpstr>
      <vt:lpstr>更紗語の特徴</vt:lpstr>
      <vt:lpstr>更紗語の母音</vt:lpstr>
      <vt:lpstr>拗音</vt:lpstr>
      <vt:lpstr>表記について</vt:lpstr>
      <vt:lpstr>更紗語の造語 (「川」という単語を例に)</vt:lpstr>
      <vt:lpstr>更紗語の造語 (「川」という単語を例に)</vt:lpstr>
      <vt:lpstr>動詞の語形変化</vt:lpstr>
      <vt:lpstr>基本的な文</vt:lpstr>
      <vt:lpstr>語末と語末以外で語形の変わる名詞</vt:lpstr>
      <vt:lpstr>更紗祖語の内的再構</vt:lpstr>
      <vt:lpstr>Tanukipedia (タヌキペディア)</vt:lpstr>
      <vt:lpstr>駅名替え歌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想像地図とその歴史</dc:title>
  <dc:creator>篠永康平</dc:creator>
  <cp:lastModifiedBy>篠永康平</cp:lastModifiedBy>
  <cp:revision>292</cp:revision>
  <dcterms:created xsi:type="dcterms:W3CDTF">2019-01-27T07:51:34Z</dcterms:created>
  <dcterms:modified xsi:type="dcterms:W3CDTF">2021-11-07T06:50:29Z</dcterms:modified>
</cp:coreProperties>
</file>